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39"/>
  </p:notesMasterIdLst>
  <p:sldIdLst>
    <p:sldId id="280" r:id="rId3"/>
    <p:sldId id="293" r:id="rId4"/>
    <p:sldId id="294" r:id="rId5"/>
    <p:sldId id="290" r:id="rId6"/>
    <p:sldId id="292" r:id="rId7"/>
    <p:sldId id="291" r:id="rId8"/>
    <p:sldId id="281" r:id="rId9"/>
    <p:sldId id="282" r:id="rId10"/>
    <p:sldId id="257" r:id="rId11"/>
    <p:sldId id="258" r:id="rId12"/>
    <p:sldId id="284" r:id="rId13"/>
    <p:sldId id="259" r:id="rId14"/>
    <p:sldId id="260" r:id="rId15"/>
    <p:sldId id="261" r:id="rId16"/>
    <p:sldId id="262" r:id="rId17"/>
    <p:sldId id="285" r:id="rId18"/>
    <p:sldId id="263" r:id="rId19"/>
    <p:sldId id="264" r:id="rId20"/>
    <p:sldId id="265" r:id="rId21"/>
    <p:sldId id="283" r:id="rId22"/>
    <p:sldId id="266" r:id="rId23"/>
    <p:sldId id="267" r:id="rId24"/>
    <p:sldId id="268" r:id="rId25"/>
    <p:sldId id="269" r:id="rId26"/>
    <p:sldId id="271" r:id="rId27"/>
    <p:sldId id="286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9" r:id="rId37"/>
    <p:sldId id="288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642" autoAdjust="0"/>
  </p:normalViewPr>
  <p:slideViewPr>
    <p:cSldViewPr snapToGrid="0">
      <p:cViewPr varScale="1">
        <p:scale>
          <a:sx n="49" d="100"/>
          <a:sy n="49" d="100"/>
        </p:scale>
        <p:origin x="103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atacenter-servers-computers-286386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atacenter-servers-computers-286386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688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1" name="Shape 2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Further, many applications move large amounts of data</a:t>
            </a:r>
          </a:p>
          <a:p>
            <a:pPr marL="370416" indent="-370416">
              <a:buSzPct val="75000"/>
              <a:buChar char="-"/>
            </a:pPr>
            <a:r>
              <a:t>straggling jobs block the whole app and impact result quality</a:t>
            </a:r>
          </a:p>
          <a:p>
            <a:endParaRPr/>
          </a:p>
          <a:p>
            <a:pPr marL="370416" indent="-370416">
              <a:buSzPct val="75000"/>
              <a:buChar char="-"/>
            </a:pPr>
            <a:r>
              <a:t>So what does actual measured traffic in these facilities look like?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It depends</a:t>
            </a:r>
          </a:p>
          <a:p>
            <a:pPr marL="370416" indent="-370416">
              <a:buSzPct val="75000"/>
              <a:buChar char="-"/>
            </a:pPr>
            <a:r>
              <a:t>No “representative” dataset is available</a:t>
            </a:r>
          </a:p>
          <a:p>
            <a:pPr marL="370416" indent="-370416">
              <a:buSzPct val="75000"/>
              <a:buChar char="-"/>
            </a:pPr>
            <a:r>
              <a:t>But let’s take a look at some of the published data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both Web workloads and data analytics drive internal traffic</a:t>
            </a:r>
          </a:p>
          <a:p>
            <a:pPr marL="370416" indent="-370416">
              <a:buSzPct val="75000"/>
              <a:buChar char="-"/>
            </a:pPr>
            <a:r>
              <a:t>rapidly growing: doubling roughly every year </a:t>
            </a:r>
          </a:p>
          <a:p>
            <a:pPr marL="370416" indent="-370416">
              <a:buSzPct val="75000"/>
              <a:buChar char="-"/>
            </a:pPr>
            <a:r>
              <a:t>(Google paper isn’t clear if this is internal traffic only)</a:t>
            </a:r>
          </a:p>
          <a:p>
            <a:pPr marL="370416" indent="-370416">
              <a:buSzPct val="75000"/>
              <a:buChar char="-"/>
            </a:pPr>
            <a:r>
              <a:t>FB: machine-machine traffic inside doubling faster than every year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both Web workloads and data analytics drive internal traffic</a:t>
            </a:r>
          </a:p>
          <a:p>
            <a:pPr marL="370416" indent="-370416">
              <a:buSzPct val="75000"/>
              <a:buChar char="-"/>
            </a:pPr>
            <a:r>
              <a:t>rapidly growing: doubling roughly every year </a:t>
            </a:r>
          </a:p>
          <a:p>
            <a:pPr marL="370416" indent="-370416">
              <a:buSzPct val="75000"/>
              <a:buChar char="-"/>
            </a:pPr>
            <a:r>
              <a:t>(Google paper isn’t clear if this is internal traffic only)</a:t>
            </a:r>
          </a:p>
          <a:p>
            <a:pPr marL="370416" indent="-370416">
              <a:buSzPct val="75000"/>
              <a:buChar char="-"/>
            </a:pPr>
            <a:r>
              <a:t>FB: machine-machine traffic inside doubling faster than every year</a:t>
            </a:r>
          </a:p>
        </p:txBody>
      </p:sp>
    </p:spTree>
    <p:extLst>
      <p:ext uri="{BB962C8B-B14F-4D97-AF65-F5344CB8AC3E}">
        <p14:creationId xmlns:p14="http://schemas.microsoft.com/office/powerpoint/2010/main" val="4292686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9" name="Shape 3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  <a:defRPr sz="2400"/>
            </a:pPr>
            <a:r>
              <a:t>all of Facebook’s machines during a 24-hour period in January 2015 </a:t>
            </a:r>
          </a:p>
          <a:p>
            <a:pPr marL="814916" lvl="1" indent="-370416">
              <a:buSzPct val="75000"/>
              <a:buChar char="-"/>
              <a:defRPr sz="2400"/>
            </a:pPr>
            <a:r>
              <a:t>13% of all traffic is rack local; 58% is cluster-local but not rack, etc.</a:t>
            </a:r>
          </a:p>
          <a:p>
            <a:pPr marL="814916" lvl="1" indent="-370416">
              <a:buSzPct val="75000"/>
              <a:buChar char="-"/>
              <a:defRPr sz="2400"/>
            </a:pPr>
            <a:r>
              <a:t>Interestingly, inter data center traffic exceeds rack-local traffic!</a:t>
            </a:r>
          </a:p>
          <a:p>
            <a:pPr marL="814916" lvl="1" indent="-370416">
              <a:buSzPct val="75000"/>
              <a:buChar char="-"/>
              <a:defRPr sz="2400"/>
            </a:pPr>
            <a:r>
              <a:t>In this DC, Hadoop is the largest single driver of traffic</a:t>
            </a:r>
          </a:p>
          <a:p>
            <a:pPr marL="370416" indent="-370416">
              <a:buSzPct val="75000"/>
              <a:buChar char="-"/>
              <a:defRPr sz="2400"/>
            </a:pPr>
            <a:r>
              <a:t>Data from one Google cluster: different granularity (rack &lt; block &lt; cluster)</a:t>
            </a:r>
          </a:p>
          <a:p>
            <a:pPr marL="814916" lvl="1" indent="-370416">
              <a:buSzPct val="75000"/>
              <a:buChar char="-"/>
              <a:defRPr sz="2400"/>
            </a:pPr>
            <a:r>
              <a:t>Block-local traffic is small</a:t>
            </a:r>
          </a:p>
          <a:p>
            <a:pPr marL="814916" lvl="1" indent="-370416">
              <a:buSzPct val="75000"/>
              <a:buChar char="-"/>
              <a:defRPr sz="2400"/>
            </a:pPr>
            <a:r>
              <a:t>For data availability, they spread storage blocks around non-fate-sharing devices (e.g. power for one server block may be fate-sharing)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0" name="Shape 3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63020" indent="-463020">
              <a:buSzPct val="75000"/>
              <a:buChar char="-"/>
              <a:defRPr sz="2400"/>
            </a:pPr>
            <a:r>
              <a:t>Benson et al. evaluated 3 university clusters, 2 private enterprise networks, and 5 commercial cloud networks</a:t>
            </a:r>
          </a:p>
          <a:p>
            <a:pPr marL="463020" indent="-463020">
              <a:buSzPct val="75000"/>
              <a:buChar char="-"/>
              <a:defRPr sz="2400"/>
            </a:pPr>
            <a:r>
              <a:t>univ, prv, have few hundred to 2000 servers each</a:t>
            </a:r>
          </a:p>
          <a:p>
            <a:pPr marL="463020" indent="-463020">
              <a:buSzPct val="75000"/>
              <a:buChar char="-"/>
              <a:defRPr sz="2400"/>
            </a:pPr>
            <a:r>
              <a:t>CLD have 10-15k each</a:t>
            </a:r>
          </a:p>
          <a:p>
            <a:pPr marL="463020" indent="-463020">
              <a:buSzPct val="75000"/>
              <a:buChar char="-"/>
              <a:defRPr sz="2400"/>
            </a:pPr>
            <a:r>
              <a:t>CLD 1-3 many apps (Web, mail, etc.) but CLD 4-5 more Mapreduce style apps</a:t>
            </a:r>
          </a:p>
          <a:p>
            <a:pPr marL="463020" indent="-463020">
              <a:buSzPct val="75000"/>
              <a:buChar char="-"/>
              <a:defRPr sz="2400"/>
            </a:pPr>
            <a:r>
              <a:t>much higher rack locality here! 70%+ for the CLD4-5, which are supposedly Mapreduce style</a:t>
            </a:r>
          </a:p>
          <a:p>
            <a:pPr marL="463020" indent="-463020">
              <a:buSzPct val="75000"/>
              <a:buChar char="-"/>
              <a:defRPr sz="2400"/>
            </a:pPr>
            <a:r>
              <a:t>many possible reasons for difference:</a:t>
            </a:r>
          </a:p>
          <a:p>
            <a:pPr marL="907520" lvl="1" indent="-463020">
              <a:buSzPct val="75000"/>
              <a:buChar char="-"/>
              <a:defRPr sz="2400"/>
            </a:pPr>
            <a:r>
              <a:t>workload differences (not all MR jobs are the same!)</a:t>
            </a:r>
          </a:p>
          <a:p>
            <a:pPr marL="907520" lvl="1" indent="-463020">
              <a:buSzPct val="75000"/>
              <a:buChar char="-"/>
              <a:defRPr sz="2400"/>
            </a:pPr>
            <a:r>
              <a:t>different ways of organizing storage and compute</a:t>
            </a:r>
          </a:p>
          <a:p>
            <a:pPr marL="907520" lvl="1" indent="-463020">
              <a:buSzPct val="75000"/>
              <a:buChar char="-"/>
              <a:defRPr sz="2400"/>
            </a:pPr>
            <a:r>
              <a:t>5 year gap: perhaps people are just doing things differently now; or maybe app sizes have grown so substantially …</a:t>
            </a:r>
          </a:p>
          <a:p>
            <a:pPr marL="907520" lvl="1" indent="-463020">
              <a:buSzPct val="75000"/>
              <a:buChar char="-"/>
              <a:defRPr sz="2400"/>
            </a:pPr>
            <a:r>
              <a:t>different scale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78776" indent="-578776">
              <a:buSzPct val="75000"/>
              <a:buChar char="-"/>
              <a:defRPr sz="2400"/>
            </a:pPr>
            <a:r>
              <a:t>FB: 100s-1000s (paper also notes, grouping by destination host doesn’t reduce these numbers by more than a factor of two)</a:t>
            </a:r>
          </a:p>
          <a:p>
            <a:pPr marL="578776" indent="-578776">
              <a:buSzPct val="75000"/>
              <a:buChar char="-"/>
              <a:defRPr sz="2400"/>
            </a:pPr>
            <a:r>
              <a:t>Very different number for Hadoop hosts</a:t>
            </a:r>
          </a:p>
          <a:p>
            <a:pPr marL="578776" indent="-578776">
              <a:buSzPct val="75000"/>
              <a:buChar char="-"/>
              <a:defRPr sz="2400"/>
            </a:pPr>
            <a:r>
              <a:t>Another measurement of a 1500 server cluster running MR style jobs found only 2-4 destinations / server</a:t>
            </a:r>
          </a:p>
          <a:p>
            <a:pPr marL="578776" indent="-578776">
              <a:buSzPct val="75000"/>
              <a:buChar char="-"/>
              <a:defRPr sz="2400"/>
            </a:pPr>
            <a:r>
              <a:t>Lessons: (a) differences across applications; (b) even MR jobs are not created all the same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5" name="Shape 3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23470" indent="-723470">
              <a:buSzPct val="75000"/>
              <a:buChar char="-"/>
            </a:pPr>
            <a:r>
              <a:t>at both Hadoop and Web servers, FB reports flow inter-arrival times at a server of around 2ms in the median</a:t>
            </a:r>
          </a:p>
          <a:p>
            <a:pPr marL="723470" indent="-723470">
              <a:buSzPct val="75000"/>
              <a:buChar char="-"/>
            </a:pPr>
            <a:r>
              <a:t>The mystery cluster has inter arrival times in the tens of milliseconds</a:t>
            </a:r>
          </a:p>
          <a:p>
            <a:pPr marL="723470" indent="-723470">
              <a:buSzPct val="75000"/>
              <a:buChar char="-"/>
            </a:pPr>
            <a:r>
              <a:t>Note: with a 1000 server cluster, overall arrival time would be in the microseconds.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5" name="Shape 3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78776" indent="-578776">
              <a:buSzPct val="75000"/>
              <a:buChar char="-"/>
            </a:pPr>
            <a:r>
              <a:t>Most Hadoop flows are very small</a:t>
            </a:r>
          </a:p>
          <a:p>
            <a:pPr marL="578776" indent="-578776">
              <a:buSzPct val="75000"/>
              <a:buChar char="-"/>
            </a:pPr>
            <a:r>
              <a:t>For caching, long-lived flows, but only transmit data burstily</a:t>
            </a:r>
          </a:p>
          <a:p>
            <a:pPr marL="578776" indent="-578776">
              <a:buSzPct val="75000"/>
              <a:buChar char="-"/>
            </a:pPr>
            <a:r>
              <a:t>Heavy hitters are not too much larger than median flow rate, not persistent, i.e., present instantaneous h.h. not heavy soon after</a:t>
            </a:r>
          </a:p>
          <a:p>
            <a:pPr marL="578776" indent="-578776">
              <a:buSzPct val="75000"/>
              <a:buChar char="-"/>
            </a:pPr>
            <a:r>
              <a:t>Here there’s some agreement between data sets, but the news is largely negative: TE difficult</a:t>
            </a:r>
          </a:p>
          <a:p>
            <a:pPr marL="578776" indent="-578776">
              <a:buSzPct val="75000"/>
              <a:buChar char="-"/>
            </a:pPr>
            <a:r>
              <a:t>Some part of it (at least for Web / caching servers) is that app-level load balancing is doing the work (heavy hitters similar to median)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5" name="Shape 3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78776" indent="-578776">
              <a:buSzPct val="75000"/>
              <a:buChar char="-"/>
            </a:pPr>
            <a:r>
              <a:t>Most Hadoop flows are very small</a:t>
            </a:r>
          </a:p>
          <a:p>
            <a:pPr marL="578776" indent="-578776">
              <a:buSzPct val="75000"/>
              <a:buChar char="-"/>
            </a:pPr>
            <a:r>
              <a:t>For caching, long-lived flows, but only transmit data burstily</a:t>
            </a:r>
          </a:p>
          <a:p>
            <a:pPr marL="578776" indent="-578776">
              <a:buSzPct val="75000"/>
              <a:buChar char="-"/>
            </a:pPr>
            <a:r>
              <a:t>Heavy hitters are not too much larger than median flow rate, not persistent, i.e., present instantaneous h.h. not heavy soon after</a:t>
            </a:r>
          </a:p>
          <a:p>
            <a:pPr marL="578776" indent="-578776">
              <a:buSzPct val="75000"/>
              <a:buChar char="-"/>
            </a:pPr>
            <a:r>
              <a:t>Here there’s some agreement between data sets, but the news is largely negative: TE difficult</a:t>
            </a:r>
          </a:p>
          <a:p>
            <a:pPr marL="578776" indent="-578776">
              <a:buSzPct val="75000"/>
              <a:buChar char="-"/>
            </a:pPr>
            <a:r>
              <a:t>Some part of it (at least for Web / caching servers) is that app-level load balancing is doing the work (heavy hitters similar to median)</a:t>
            </a:r>
          </a:p>
        </p:txBody>
      </p:sp>
    </p:spTree>
    <p:extLst>
      <p:ext uri="{BB962C8B-B14F-4D97-AF65-F5344CB8AC3E}">
        <p14:creationId xmlns:p14="http://schemas.microsoft.com/office/powerpoint/2010/main" val="632231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  <a:defRPr sz="2400"/>
            </a:pPr>
            <a:r>
              <a:rPr dirty="0"/>
              <a:t>Pretty much every popular Web app —&gt; DC</a:t>
            </a:r>
          </a:p>
          <a:p>
            <a:pPr marL="370416" indent="-370416">
              <a:buSzPct val="75000"/>
              <a:buChar char="-"/>
              <a:defRPr sz="2400"/>
            </a:pPr>
            <a:r>
              <a:rPr dirty="0"/>
              <a:t>But DC also run data analytics which make these work, e.g. search index</a:t>
            </a:r>
          </a:p>
          <a:p>
            <a:pPr marL="370416" indent="-370416">
              <a:buSzPct val="75000"/>
              <a:buChar char="-"/>
              <a:defRPr sz="2400"/>
            </a:pPr>
            <a:r>
              <a:rPr dirty="0"/>
              <a:t>Such infra also used for “big science” apps like climate modeling </a:t>
            </a:r>
            <a:r>
              <a:rPr dirty="0">
                <a:solidFill>
                  <a:srgbClr val="A6AAA9"/>
                </a:solidFill>
              </a:rPr>
              <a:t>(Image: NASA, public use: https://cds.nccs.nasa.gov/tools-services/merra-analytics-service/)</a:t>
            </a:r>
          </a:p>
          <a:p>
            <a:pPr marL="370416" indent="-370416">
              <a:buSzPct val="75000"/>
              <a:buChar char="-"/>
              <a:defRPr sz="2400"/>
            </a:pPr>
            <a:r>
              <a:rPr dirty="0"/>
              <a:t>massive amounts of data being moved around inside data centers …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1" name="Shape 3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so where do we go from here?</a:t>
            </a:r>
          </a:p>
          <a:p>
            <a:pPr marL="370416" indent="-370416">
              <a:buSzPct val="75000"/>
              <a:buChar char="-"/>
            </a:pPr>
            <a:r>
              <a:t>well, there are some conclusions we can draw from the nature of data center applications and by points of agreement across the measurements.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0" name="Shape 4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70416" indent="-370416">
              <a:buSzPct val="75000"/>
              <a:buChar char="-"/>
            </a:lvl1pPr>
          </a:lstStyle>
          <a:p>
            <a:r>
              <a:t>We’ll look at some of these in more detail.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0" name="Shape 4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rPr dirty="0"/>
              <a:t>this growth is driving the need for big, high capacity DCNs</a:t>
            </a:r>
          </a:p>
          <a:p>
            <a:pPr marL="370416" indent="-370416">
              <a:buSzPct val="75000"/>
              <a:buChar char="-"/>
            </a:pPr>
            <a:r>
              <a:rPr dirty="0"/>
              <a:t>need to do this cheaply, </a:t>
            </a:r>
            <a:r>
              <a:rPr dirty="0" err="1"/>
              <a:t>scalably</a:t>
            </a:r>
            <a:r>
              <a:rPr dirty="0"/>
              <a:t>, in a fault tolerant manner</a:t>
            </a:r>
          </a:p>
          <a:p>
            <a:pPr marL="370416" indent="-370416">
              <a:buSzPct val="75000"/>
              <a:buChar char="-"/>
            </a:pPr>
            <a:r>
              <a:rPr dirty="0"/>
              <a:t>want high capacity network design, efficient routing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1" name="Shape 4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70416" indent="-370416">
              <a:buSzPct val="75000"/>
              <a:buChar char="-"/>
            </a:lvl1pPr>
          </a:lstStyle>
          <a:p>
            <a:r>
              <a:t>Applications like Web search impose tight latency requirements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Internal deadlines of ~10ms are common, including the application logic! Network envelope is small! Can’t afford excessive queuing delays</a:t>
            </a:r>
          </a:p>
          <a:p>
            <a:pPr marL="370416" indent="-370416">
              <a:buSzPct val="75000"/>
              <a:buChar char="-"/>
            </a:pPr>
            <a:r>
              <a:t>Further, tail latency really matters … </a:t>
            </a:r>
          </a:p>
          <a:p>
            <a:pPr marL="370416" indent="-370416">
              <a:buSzPct val="75000"/>
              <a:buChar char="-"/>
            </a:pPr>
            <a:r>
              <a:t>To use an example from Google’s Jeff Dean … blah blah </a:t>
            </a:r>
          </a:p>
          <a:p>
            <a:pPr marL="370416" indent="-370416">
              <a:buSzPct val="75000"/>
              <a:buChar char="-"/>
            </a:pPr>
            <a:r>
              <a:t>Given what we noted earlier about each request generating … 100 requests internally is not that large, and obviously, problem gets worse with #requests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9" name="Shape 4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large numbers of flows sharing bandwidth</a:t>
            </a:r>
          </a:p>
          <a:p>
            <a:pPr marL="370416" indent="-370416">
              <a:buSzPct val="75000"/>
              <a:buChar char="-"/>
            </a:pPr>
            <a:r>
              <a:t>scatter-gather also creates incast … (more detail in later lesson)</a:t>
            </a:r>
          </a:p>
          <a:p>
            <a:pPr marL="370416" indent="-370416">
              <a:buSzPct val="75000"/>
              <a:buChar char="-"/>
            </a:pPr>
            <a:r>
              <a:t>long queues increase latencies and the variance</a:t>
            </a:r>
          </a:p>
          <a:p>
            <a:pPr marL="370416" indent="-370416">
              <a:buSzPct val="75000"/>
              <a:buChar char="-"/>
            </a:pPr>
            <a:r>
              <a:t>various app-layer fixes, but ultimately complicate app logic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0" name="Shape 4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Isolation across applications</a:t>
            </a:r>
          </a:p>
          <a:p>
            <a:pPr marL="370416" indent="-370416">
              <a:buSzPct val="75000"/>
              <a:buChar char="-"/>
            </a:pPr>
            <a:r>
              <a:t>possibly multiple tenants (in cloud setting)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0" name="Shape 5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large flow rates</a:t>
            </a:r>
          </a:p>
          <a:p>
            <a:pPr marL="370416" indent="-370416">
              <a:buSzPct val="75000"/>
              <a:buChar char="-"/>
            </a:pPr>
            <a:r>
              <a:t>with short flows</a:t>
            </a:r>
          </a:p>
          <a:p>
            <a:pPr marL="370416" indent="-370416">
              <a:buSzPct val="75000"/>
              <a:buChar char="-"/>
            </a:pPr>
            <a:r>
              <a:t>very hard to scale any type of centralized flow control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63020" indent="-463020">
              <a:buSzPct val="75000"/>
              <a:buChar char="-"/>
            </a:pPr>
            <a:r>
              <a:t>Let’s take a slightly closer look at how something like a Web search query works:</a:t>
            </a:r>
          </a:p>
          <a:p>
            <a:pPr marL="463020" indent="-463020">
              <a:buSzPct val="75000"/>
              <a:buChar char="-"/>
            </a:pPr>
            <a:r>
              <a:t>I make a search query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63020" indent="-463020">
              <a:buSzPct val="75000"/>
              <a:buChar char="-"/>
            </a:pPr>
            <a:r>
              <a:t>Let’s take a slightly closer look at how something like a Web search query works:</a:t>
            </a:r>
          </a:p>
          <a:p>
            <a:pPr marL="463020" indent="-463020">
              <a:buSzPct val="75000"/>
              <a:buChar char="-"/>
            </a:pPr>
            <a:r>
              <a:t>I make a search query </a:t>
            </a:r>
          </a:p>
        </p:txBody>
      </p:sp>
    </p:spTree>
    <p:extLst>
      <p:ext uri="{BB962C8B-B14F-4D97-AF65-F5344CB8AC3E}">
        <p14:creationId xmlns:p14="http://schemas.microsoft.com/office/powerpoint/2010/main" val="3186450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It hits a server in a data center</a:t>
            </a:r>
          </a:p>
          <a:p>
            <a:pPr marL="370416" indent="-370416">
              <a:buSzPct val="75000"/>
              <a:buChar char="-"/>
            </a:pPr>
            <a:r>
              <a:t>This server might query several other servers, which further might communicate with …</a:t>
            </a:r>
          </a:p>
          <a:p>
            <a:pPr>
              <a:defRPr>
                <a:solidFill>
                  <a:srgbClr val="A6AAA9"/>
                </a:solidFill>
              </a:defRPr>
            </a:pPr>
            <a:r>
              <a:t>- Image: free use (</a:t>
            </a:r>
            <a:r>
              <a:rPr u="sng">
                <a:hlinkClick r:id="rId3"/>
              </a:rPr>
              <a:t>https://pixabay.com/en/datacenter-servers-computers-286386/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These responses are then collated, and the final search response page sent to me</a:t>
            </a:r>
          </a:p>
          <a:p>
            <a:pPr marL="370416" indent="-370416">
              <a:buSzPct val="75000"/>
              <a:buChar char="-"/>
            </a:pPr>
            <a:r>
              <a:t>This kind of traffic pattern is referred to as “scatter-gather”, or “partition-aggregate”</a:t>
            </a:r>
          </a:p>
          <a:p>
            <a:pPr marL="370416" indent="-370416">
              <a:buSzPct val="75000"/>
              <a:buChar char="-"/>
            </a:pPr>
            <a:r>
              <a:t>For one query, there might be a large number of server-server interactions within the data center</a:t>
            </a:r>
          </a:p>
          <a:p>
            <a:pPr marL="370416" indent="-370416">
              <a:buSzPct val="75000"/>
              <a:buChar char="-"/>
            </a:pPr>
            <a:r>
              <a:t>Extremely tight deadlines … (poor result quality on misses)</a:t>
            </a:r>
          </a:p>
          <a:p>
            <a:pPr marL="370416" indent="-370416">
              <a:buSzPct val="75000"/>
              <a:buChar char="-"/>
            </a:pPr>
            <a:r>
              <a:t>And really, this illustration is very very simplified …</a:t>
            </a:r>
          </a:p>
          <a:p>
            <a:pPr>
              <a:defRPr>
                <a:solidFill>
                  <a:srgbClr val="A6AAA9"/>
                </a:solidFill>
              </a:defRPr>
            </a:pPr>
            <a:r>
              <a:t>- Image: free use (</a:t>
            </a:r>
            <a:r>
              <a:rPr u="sng">
                <a:hlinkClick r:id="rId3"/>
              </a:rPr>
              <a:t>https://pixabay.com/en/datacenter-servers-computers-286386/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rPr dirty="0"/>
              <a:t>this is what Bing’s query workflow for producing the first page results looks like</a:t>
            </a:r>
          </a:p>
          <a:p>
            <a:pPr marL="370416" indent="-370416">
              <a:buSzPct val="75000"/>
              <a:buChar char="-"/>
            </a:pPr>
            <a:r>
              <a:rPr dirty="0"/>
              <a:t>From the request at the top to the response at the bottom, there may be several stages (like getting search results, making snippets, ads, spellcheck, etc.), with a degree of up to 40 in a stage.</a:t>
            </a:r>
          </a:p>
          <a:p>
            <a:pPr marL="370416" indent="-370416">
              <a:buSzPct val="75000"/>
              <a:buChar char="-"/>
            </a:pPr>
            <a:r>
              <a:rPr dirty="0"/>
              <a:t>Each stage is internally complex! This one stage, queries 1000s of servers to produce the search results in a partition-aggregate manner.</a:t>
            </a:r>
          </a:p>
          <a:p>
            <a:pPr marL="370416" indent="-370416">
              <a:buSzPct val="75000"/>
              <a:buChar char="-"/>
            </a:pPr>
            <a:r>
              <a:rPr dirty="0"/>
              <a:t>Not exclusive to search. FB also sees several internal </a:t>
            </a:r>
            <a:r>
              <a:rPr dirty="0" err="1"/>
              <a:t>reqs</a:t>
            </a:r>
            <a:r>
              <a:rPr dirty="0"/>
              <a:t> …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Facebook: loading one of their popular pages causes avg. of 521 …</a:t>
            </a:r>
          </a:p>
          <a:p>
            <a:pPr marL="370416" indent="-370416">
              <a:buSzPct val="75000"/>
              <a:buChar char="-"/>
            </a:pPr>
            <a:r>
              <a:t>For that page 95-th percentile causes 1740 items!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0416" indent="-370416">
              <a:buSzPct val="75000"/>
              <a:buChar char="-"/>
            </a:pPr>
            <a:r>
              <a:t>Facebook: loading one of their popular pages causes avg. of 521 …</a:t>
            </a:r>
          </a:p>
          <a:p>
            <a:pPr marL="370416" indent="-370416">
              <a:buSzPct val="75000"/>
              <a:buChar char="-"/>
            </a:pPr>
            <a:r>
              <a:t>For that page 95-th percentile causes 1740 items!</a:t>
            </a:r>
          </a:p>
        </p:txBody>
      </p:sp>
    </p:spTree>
    <p:extLst>
      <p:ext uri="{BB962C8B-B14F-4D97-AF65-F5344CB8AC3E}">
        <p14:creationId xmlns:p14="http://schemas.microsoft.com/office/powerpoint/2010/main" val="782766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标题文本"/>
          <p:cNvSpPr txBox="1">
            <a:spLocks noGrp="1"/>
          </p:cNvSpPr>
          <p:nvPr>
            <p:ph type="title"/>
          </p:nvPr>
        </p:nvSpPr>
        <p:spPr>
          <a:xfrm>
            <a:off x="-35147" y="125015"/>
            <a:ext cx="24454294" cy="248245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34" name="正文级别 1…"/>
          <p:cNvSpPr txBox="1">
            <a:spLocks noGrp="1"/>
          </p:cNvSpPr>
          <p:nvPr>
            <p:ph type="body" idx="1"/>
          </p:nvPr>
        </p:nvSpPr>
        <p:spPr>
          <a:xfrm>
            <a:off x="3851671" y="3375421"/>
            <a:ext cx="16680658" cy="103405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200"/>
              </a:spcBef>
              <a:buSzTx/>
              <a:buNone/>
              <a:defRPr sz="5800">
                <a:latin typeface="Gill Sans"/>
                <a:ea typeface="Gill Sans"/>
                <a:cs typeface="Gill Sans"/>
                <a:sym typeface="Gill Sans"/>
              </a:defRPr>
            </a:lvl1pPr>
            <a:lvl2pPr marL="1365250" indent="-793750">
              <a:spcBef>
                <a:spcPts val="0"/>
              </a:spcBef>
              <a:buSzPct val="150000"/>
              <a:defRPr>
                <a:latin typeface="Gill Sans"/>
                <a:ea typeface="Gill Sans"/>
                <a:cs typeface="Gill Sans"/>
                <a:sym typeface="Gill Sans"/>
              </a:defRPr>
            </a:lvl2pPr>
            <a:lvl3pPr marL="1936750" indent="-793750">
              <a:spcBef>
                <a:spcPts val="0"/>
              </a:spcBef>
              <a:buSzPct val="150000"/>
              <a:buChar char="-"/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 marL="2508250" indent="-793750">
              <a:spcBef>
                <a:spcPts val="0"/>
              </a:spcBef>
              <a:buSzPct val="150000"/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 marL="3079750" indent="-793750">
              <a:spcBef>
                <a:spcPts val="0"/>
              </a:spcBef>
              <a:buSzPct val="150000"/>
              <a:buChar char="-"/>
              <a:defRPr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标题文本"/>
          <p:cNvSpPr txBox="1">
            <a:spLocks noGrp="1"/>
          </p:cNvSpPr>
          <p:nvPr>
            <p:ph type="title"/>
          </p:nvPr>
        </p:nvSpPr>
        <p:spPr>
          <a:xfrm>
            <a:off x="3048000" y="0"/>
            <a:ext cx="18288000" cy="25003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标题文本"/>
          <p:cNvSpPr txBox="1">
            <a:spLocks noGrp="1"/>
          </p:cNvSpPr>
          <p:nvPr>
            <p:ph type="title"/>
          </p:nvPr>
        </p:nvSpPr>
        <p:spPr>
          <a:xfrm>
            <a:off x="3048000" y="0"/>
            <a:ext cx="18288000" cy="25003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79B9642-B2E2-4D37-8BBA-AB6015E9E61C}"/>
              </a:ext>
            </a:extLst>
          </p:cNvPr>
          <p:cNvSpPr txBox="1">
            <a:spLocks/>
          </p:cNvSpPr>
          <p:nvPr userDrawn="1"/>
        </p:nvSpPr>
        <p:spPr>
          <a:xfrm>
            <a:off x="821974" y="3186766"/>
            <a:ext cx="22722191" cy="9832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10835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"/>
          <p:cNvSpPr/>
          <p:nvPr/>
        </p:nvSpPr>
        <p:spPr>
          <a:xfrm>
            <a:off x="3048000" y="0"/>
            <a:ext cx="18288000" cy="1785938"/>
          </a:xfrm>
          <a:prstGeom prst="rect">
            <a:avLst/>
          </a:prstGeom>
          <a:solidFill>
            <a:srgbClr val="EE6E1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1" name="形状"/>
          <p:cNvSpPr/>
          <p:nvPr/>
        </p:nvSpPr>
        <p:spPr>
          <a:xfrm>
            <a:off x="3050975" y="678656"/>
            <a:ext cx="18288001" cy="857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593" y="0"/>
                </a:lnTo>
                <a:cubicBezTo>
                  <a:pt x="21593" y="0"/>
                  <a:pt x="17179" y="11327"/>
                  <a:pt x="10796" y="11250"/>
                </a:cubicBezTo>
                <a:cubicBezTo>
                  <a:pt x="4526" y="11175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5400000"/>
          </a:gradFill>
          <a:ln w="12700">
            <a:miter lim="400000"/>
            <a:tailEnd type="stealth"/>
          </a:ln>
        </p:spPr>
        <p:txBody>
          <a:bodyPr lIns="71437" tIns="71437" rIns="71437" bIns="71437" anchor="ctr"/>
          <a:lstStyle/>
          <a:p>
            <a:pPr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152" name="i_mark_reverse.pdf" descr="i_mark_revers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8687" y="35718"/>
            <a:ext cx="1321595" cy="1713178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标题文本"/>
          <p:cNvSpPr txBox="1">
            <a:spLocks noGrp="1"/>
          </p:cNvSpPr>
          <p:nvPr>
            <p:ph type="title"/>
          </p:nvPr>
        </p:nvSpPr>
        <p:spPr>
          <a:xfrm>
            <a:off x="3405187" y="0"/>
            <a:ext cx="17930813" cy="1785938"/>
          </a:xfrm>
          <a:prstGeom prst="rect">
            <a:avLst/>
          </a:prstGeom>
          <a:effectLst>
            <a:outerShdw blurRad="177800" dir="2700000" rotWithShape="0">
              <a:srgbClr val="000000">
                <a:alpha val="75000"/>
              </a:srgbClr>
            </a:outerShdw>
          </a:effectLst>
        </p:spPr>
        <p:txBody>
          <a:bodyPr>
            <a:noAutofit/>
          </a:bodyPr>
          <a:lstStyle>
            <a:lvl1pPr algn="l">
              <a:defRPr sz="7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5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>
            <a:lvl1pPr marL="608263" indent="-608263" defTabSz="821531">
              <a:spcBef>
                <a:spcPts val="5900"/>
              </a:spcBef>
              <a:defRPr sz="5200">
                <a:solidFill>
                  <a:srgbClr val="FFFFFF"/>
                </a:solidFill>
              </a:defRPr>
            </a:lvl1pPr>
            <a:lvl2pPr marL="1052763" indent="-608263" defTabSz="821531">
              <a:spcBef>
                <a:spcPts val="5900"/>
              </a:spcBef>
              <a:defRPr sz="5200">
                <a:solidFill>
                  <a:srgbClr val="FFFFFF"/>
                </a:solidFill>
              </a:defRPr>
            </a:lvl2pPr>
            <a:lvl3pPr marL="1497263" indent="-608263" defTabSz="821531">
              <a:spcBef>
                <a:spcPts val="5900"/>
              </a:spcBef>
              <a:defRPr sz="5200">
                <a:solidFill>
                  <a:srgbClr val="FFFFFF"/>
                </a:solidFill>
              </a:defRPr>
            </a:lvl3pPr>
            <a:lvl4pPr marL="1941763" indent="-608263" defTabSz="821531">
              <a:spcBef>
                <a:spcPts val="5900"/>
              </a:spcBef>
              <a:defRPr sz="5200">
                <a:solidFill>
                  <a:srgbClr val="FFFFFF"/>
                </a:solidFill>
              </a:defRPr>
            </a:lvl4pPr>
            <a:lvl5pPr marL="2386263" indent="-608263" defTabSz="821531">
              <a:spcBef>
                <a:spcPts val="5900"/>
              </a:spcBef>
              <a:defRPr sz="52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633337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697832" y="2303859"/>
            <a:ext cx="22234357" cy="4643438"/>
          </a:xfrm>
          <a:prstGeom prst="rect">
            <a:avLst/>
          </a:prstGeom>
        </p:spPr>
        <p:txBody>
          <a:bodyPr anchor="b"/>
          <a:lstStyle>
            <a:lvl1pPr algn="l">
              <a:defRPr/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97832" y="7072312"/>
            <a:ext cx="22234357" cy="35154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SzTx/>
              <a:buNone/>
              <a:defRPr sz="5400"/>
            </a:lvl1pPr>
            <a:lvl2pPr marL="0" indent="228600" algn="r">
              <a:spcBef>
                <a:spcPts val="0"/>
              </a:spcBef>
              <a:buSzTx/>
              <a:buNone/>
              <a:defRPr sz="5400"/>
            </a:lvl2pPr>
            <a:lvl3pPr marL="0" indent="457200" algn="r">
              <a:spcBef>
                <a:spcPts val="0"/>
              </a:spcBef>
              <a:buSzTx/>
              <a:buNone/>
              <a:defRPr sz="5400"/>
            </a:lvl3pPr>
            <a:lvl4pPr marL="0" indent="685800" algn="r">
              <a:spcBef>
                <a:spcPts val="0"/>
              </a:spcBef>
              <a:buSzTx/>
              <a:buNone/>
              <a:defRPr sz="5400"/>
            </a:lvl4pPr>
            <a:lvl5pPr marL="0" indent="914400" algn="r">
              <a:spcBef>
                <a:spcPts val="0"/>
              </a:spcBef>
              <a:buSzTx/>
              <a:buNone/>
              <a:defRPr sz="54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915139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404820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04665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46764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800466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4741996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3200"/>
              </a:spcBef>
              <a:defRPr sz="3800"/>
            </a:lvl1pPr>
            <a:lvl2pPr marL="808264" indent="-465364">
              <a:spcBef>
                <a:spcPts val="3200"/>
              </a:spcBef>
              <a:defRPr sz="3800"/>
            </a:lvl2pPr>
            <a:lvl3pPr marL="1151164" indent="-465364">
              <a:spcBef>
                <a:spcPts val="3200"/>
              </a:spcBef>
              <a:defRPr sz="3800"/>
            </a:lvl3pPr>
            <a:lvl4pPr marL="1494064" indent="-465364">
              <a:spcBef>
                <a:spcPts val="3200"/>
              </a:spcBef>
              <a:defRPr sz="3800"/>
            </a:lvl4pPr>
            <a:lvl5pPr marL="1836964" indent="-465364">
              <a:spcBef>
                <a:spcPts val="32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385996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655468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50433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054443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009867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521375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"/>
          <p:cNvSpPr/>
          <p:nvPr/>
        </p:nvSpPr>
        <p:spPr>
          <a:xfrm>
            <a:off x="3030140" y="0"/>
            <a:ext cx="535782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8" name="矩形"/>
          <p:cNvSpPr/>
          <p:nvPr/>
        </p:nvSpPr>
        <p:spPr>
          <a:xfrm>
            <a:off x="20800218" y="0"/>
            <a:ext cx="535782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9" name="矩形"/>
          <p:cNvSpPr/>
          <p:nvPr/>
        </p:nvSpPr>
        <p:spPr>
          <a:xfrm>
            <a:off x="3280171" y="-17860"/>
            <a:ext cx="18288001" cy="5357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0" name="矩形"/>
          <p:cNvSpPr/>
          <p:nvPr/>
        </p:nvSpPr>
        <p:spPr>
          <a:xfrm>
            <a:off x="3048000" y="13198078"/>
            <a:ext cx="18288000" cy="5357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123" name="成组"/>
          <p:cNvGrpSpPr/>
          <p:nvPr/>
        </p:nvGrpSpPr>
        <p:grpSpPr>
          <a:xfrm>
            <a:off x="50800" y="204358"/>
            <a:ext cx="24282402" cy="17664376"/>
            <a:chOff x="0" y="0"/>
            <a:chExt cx="24282401" cy="17664374"/>
          </a:xfrm>
        </p:grpSpPr>
        <p:sp>
          <p:nvSpPr>
            <p:cNvPr id="121" name="矩形"/>
            <p:cNvSpPr/>
            <p:nvPr/>
          </p:nvSpPr>
          <p:spPr>
            <a:xfrm>
              <a:off x="116549" y="0"/>
              <a:ext cx="24049303" cy="17664375"/>
            </a:xfrm>
            <a:prstGeom prst="rect">
              <a:avLst/>
            </a:prstGeom>
            <a:gradFill flip="none" rotWithShape="1">
              <a:gsLst>
                <a:gs pos="28497">
                  <a:srgbClr val="FFFFFF"/>
                </a:gs>
                <a:gs pos="41968">
                  <a:srgbClr val="FFFFFF"/>
                </a:gs>
                <a:gs pos="41968">
                  <a:srgbClr val="FFFFFF"/>
                </a:gs>
                <a:gs pos="74093">
                  <a:srgbClr val="E0E0E0"/>
                </a:gs>
                <a:gs pos="100000">
                  <a:srgbClr val="C0C0C0"/>
                </a:gs>
              </a:gsLst>
              <a:path path="shape">
                <a:fillToRect l="50000" t="32222" r="50000" b="67777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" name="矩形"/>
            <p:cNvSpPr/>
            <p:nvPr/>
          </p:nvSpPr>
          <p:spPr>
            <a:xfrm>
              <a:off x="0" y="13333841"/>
              <a:ext cx="24282402" cy="5357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4" name="标题文本"/>
          <p:cNvSpPr txBox="1">
            <a:spLocks noGrp="1"/>
          </p:cNvSpPr>
          <p:nvPr>
            <p:ph type="title"/>
          </p:nvPr>
        </p:nvSpPr>
        <p:spPr>
          <a:xfrm>
            <a:off x="4833937" y="2989659"/>
            <a:ext cx="14716126" cy="4192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500"/>
              </a:spcBef>
              <a:defRPr sz="10000">
                <a:solidFill>
                  <a:srgbClr val="EB7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2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6063257"/>
            <a:ext cx="14716126" cy="158948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8565627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标题文本"/>
          <p:cNvSpPr txBox="1">
            <a:spLocks noGrp="1"/>
          </p:cNvSpPr>
          <p:nvPr>
            <p:ph type="title"/>
          </p:nvPr>
        </p:nvSpPr>
        <p:spPr>
          <a:xfrm>
            <a:off x="-35147" y="125015"/>
            <a:ext cx="24454294" cy="248245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34" name="正文级别 1…"/>
          <p:cNvSpPr txBox="1">
            <a:spLocks noGrp="1"/>
          </p:cNvSpPr>
          <p:nvPr>
            <p:ph type="body" idx="1"/>
          </p:nvPr>
        </p:nvSpPr>
        <p:spPr>
          <a:xfrm>
            <a:off x="3851671" y="3375421"/>
            <a:ext cx="16680658" cy="103405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200"/>
              </a:spcBef>
              <a:buSzTx/>
              <a:buNone/>
              <a:defRPr sz="5800">
                <a:latin typeface="Gill Sans"/>
                <a:ea typeface="Gill Sans"/>
                <a:cs typeface="Gill Sans"/>
                <a:sym typeface="Gill Sans"/>
              </a:defRPr>
            </a:lvl1pPr>
            <a:lvl2pPr marL="1365250" indent="-793750">
              <a:spcBef>
                <a:spcPts val="0"/>
              </a:spcBef>
              <a:buSzPct val="150000"/>
              <a:defRPr>
                <a:latin typeface="Gill Sans"/>
                <a:ea typeface="Gill Sans"/>
                <a:cs typeface="Gill Sans"/>
                <a:sym typeface="Gill Sans"/>
              </a:defRPr>
            </a:lvl2pPr>
            <a:lvl3pPr marL="1936750" indent="-793750">
              <a:spcBef>
                <a:spcPts val="0"/>
              </a:spcBef>
              <a:buSzPct val="150000"/>
              <a:buChar char="-"/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 marL="2508250" indent="-793750">
              <a:spcBef>
                <a:spcPts val="0"/>
              </a:spcBef>
              <a:buSzPct val="150000"/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 marL="3079750" indent="-793750">
              <a:spcBef>
                <a:spcPts val="0"/>
              </a:spcBef>
              <a:buSzPct val="150000"/>
              <a:buChar char="-"/>
              <a:defRPr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646115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标题文本"/>
          <p:cNvSpPr txBox="1">
            <a:spLocks noGrp="1"/>
          </p:cNvSpPr>
          <p:nvPr>
            <p:ph type="title"/>
          </p:nvPr>
        </p:nvSpPr>
        <p:spPr>
          <a:xfrm>
            <a:off x="3048000" y="0"/>
            <a:ext cx="18288000" cy="25003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1423904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"/>
          <p:cNvSpPr/>
          <p:nvPr/>
        </p:nvSpPr>
        <p:spPr>
          <a:xfrm>
            <a:off x="3048000" y="0"/>
            <a:ext cx="18288000" cy="1785938"/>
          </a:xfrm>
          <a:prstGeom prst="rect">
            <a:avLst/>
          </a:prstGeom>
          <a:solidFill>
            <a:srgbClr val="EE6E1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1" name="形状"/>
          <p:cNvSpPr/>
          <p:nvPr/>
        </p:nvSpPr>
        <p:spPr>
          <a:xfrm>
            <a:off x="3050975" y="678656"/>
            <a:ext cx="18288001" cy="857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593" y="0"/>
                </a:lnTo>
                <a:cubicBezTo>
                  <a:pt x="21593" y="0"/>
                  <a:pt x="17179" y="11327"/>
                  <a:pt x="10796" y="11250"/>
                </a:cubicBezTo>
                <a:cubicBezTo>
                  <a:pt x="4526" y="11175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5400000"/>
          </a:gradFill>
          <a:ln w="12700">
            <a:miter lim="400000"/>
            <a:tailEnd type="stealth"/>
          </a:ln>
        </p:spPr>
        <p:txBody>
          <a:bodyPr lIns="71437" tIns="71437" rIns="71437" bIns="71437" anchor="ctr"/>
          <a:lstStyle/>
          <a:p>
            <a:pPr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152" name="i_mark_reverse.pdf" descr="i_mark_revers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8687" y="35718"/>
            <a:ext cx="1321595" cy="1713178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标题文本"/>
          <p:cNvSpPr txBox="1">
            <a:spLocks noGrp="1"/>
          </p:cNvSpPr>
          <p:nvPr>
            <p:ph type="title"/>
          </p:nvPr>
        </p:nvSpPr>
        <p:spPr>
          <a:xfrm>
            <a:off x="3405187" y="0"/>
            <a:ext cx="17930813" cy="1785938"/>
          </a:xfrm>
          <a:prstGeom prst="rect">
            <a:avLst/>
          </a:prstGeom>
          <a:effectLst>
            <a:outerShdw blurRad="177800" dir="2700000" rotWithShape="0">
              <a:srgbClr val="000000">
                <a:alpha val="75000"/>
              </a:srgbClr>
            </a:outerShdw>
          </a:effectLst>
        </p:spPr>
        <p:txBody>
          <a:bodyPr>
            <a:noAutofit/>
          </a:bodyPr>
          <a:lstStyle>
            <a:lvl1pPr algn="l">
              <a:defRPr sz="7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5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909566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F4D32-47A2-4336-B50B-0C88FA0544CB}" type="datetime1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917774" y="13010554"/>
            <a:ext cx="530593" cy="513601"/>
          </a:xfrm>
        </p:spPr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76400" y="2249215"/>
            <a:ext cx="21031200" cy="9820658"/>
          </a:xfrm>
        </p:spPr>
        <p:txBody>
          <a:bodyPr/>
          <a:lstStyle>
            <a:lvl1pPr marL="901700" indent="-901700">
              <a:buClr>
                <a:srgbClr val="00007D"/>
              </a:buClr>
              <a:buSzPct val="90000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800226" indent="-901700">
              <a:lnSpc>
                <a:spcPct val="130000"/>
              </a:lnSpc>
              <a:buClr>
                <a:srgbClr val="9999CC"/>
              </a:buClr>
              <a:buSzPct val="80000"/>
              <a:buFont typeface="Wingdings" pitchFamily="2" charset="2"/>
              <a:buChar char="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2700000" indent="-900000">
              <a:lnSpc>
                <a:spcPct val="130000"/>
              </a:lnSpc>
              <a:buSzPct val="80000"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16549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3200"/>
              </a:spcBef>
              <a:defRPr sz="3800"/>
            </a:lvl1pPr>
            <a:lvl2pPr marL="808264" indent="-465364">
              <a:spcBef>
                <a:spcPts val="3200"/>
              </a:spcBef>
              <a:defRPr sz="3800"/>
            </a:lvl2pPr>
            <a:lvl3pPr marL="1151164" indent="-465364">
              <a:spcBef>
                <a:spcPts val="3200"/>
              </a:spcBef>
              <a:defRPr sz="3800"/>
            </a:lvl3pPr>
            <a:lvl4pPr marL="1494064" indent="-465364">
              <a:spcBef>
                <a:spcPts val="3200"/>
              </a:spcBef>
              <a:defRPr sz="3800"/>
            </a:lvl4pPr>
            <a:lvl5pPr marL="1836964" indent="-465364">
              <a:spcBef>
                <a:spcPts val="32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85" r:id="rId15"/>
    <p:sldLayoutId id="2147483664" r:id="rId16"/>
    <p:sldLayoutId id="2147483665" r:id="rId17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963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1989chenguo.github.io/Courses/CloudComputing2018Spring" TargetMode="Externa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>
            <a:extLst>
              <a:ext uri="{FF2B5EF4-FFF2-40B4-BE49-F238E27FC236}">
                <a16:creationId xmlns:a16="http://schemas.microsoft.com/office/drawing/2014/main" id="{12065FA8-D4B6-47AF-AF8C-8746166B2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777633"/>
            <a:ext cx="18288000" cy="4502150"/>
          </a:xfrm>
        </p:spPr>
        <p:txBody>
          <a:bodyPr>
            <a:normAutofit lnSpcReduction="10000"/>
          </a:bodyPr>
          <a:lstStyle/>
          <a:p>
            <a:r>
              <a:rPr lang="zh-CN" altLang="en-US" sz="7800" dirty="0"/>
              <a:t>陈果 副教授</a:t>
            </a:r>
            <a:endParaRPr lang="en-US" altLang="zh-CN" sz="7800" dirty="0"/>
          </a:p>
          <a:p>
            <a:endParaRPr lang="en-US" altLang="zh-CN" sz="7800" dirty="0"/>
          </a:p>
          <a:p>
            <a:r>
              <a:rPr lang="zh-CN" altLang="en-US" dirty="0"/>
              <a:t>湖南大学</a:t>
            </a:r>
            <a:r>
              <a:rPr lang="en-US" altLang="zh-CN" dirty="0"/>
              <a:t>-</a:t>
            </a:r>
            <a:r>
              <a:rPr lang="zh-CN" altLang="en-US" dirty="0"/>
              <a:t>信息科学与工程学院</a:t>
            </a:r>
            <a:r>
              <a:rPr lang="en-US" altLang="zh-CN" dirty="0"/>
              <a:t>-</a:t>
            </a:r>
            <a:r>
              <a:rPr lang="zh-CN" altLang="en-US" dirty="0"/>
              <a:t>计算机与科学系</a:t>
            </a:r>
            <a:endParaRPr lang="en-US" altLang="zh-CN" dirty="0"/>
          </a:p>
          <a:p>
            <a:r>
              <a:rPr lang="zh-CN" altLang="en-US" dirty="0"/>
              <a:t>邮箱：</a:t>
            </a:r>
            <a:r>
              <a:rPr lang="en-US" altLang="zh-CN" u="sng" dirty="0">
                <a:solidFill>
                  <a:srgbClr val="0070C0"/>
                </a:solidFill>
              </a:rPr>
              <a:t>guochen@hnu.edu.cn</a:t>
            </a:r>
          </a:p>
          <a:p>
            <a:r>
              <a:rPr lang="zh-CN" altLang="en-US" dirty="0"/>
              <a:t>个人主页：</a:t>
            </a:r>
            <a:r>
              <a:rPr lang="en-US" altLang="zh-CN" u="sng" dirty="0">
                <a:solidFill>
                  <a:srgbClr val="0070C0"/>
                </a:solidFill>
              </a:rPr>
              <a:t>1989chenguo.github.io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20FD54-3ED7-4D8F-9904-FE6C19B05E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3000" dirty="0"/>
              <a:t>云计算技术</a:t>
            </a:r>
          </a:p>
        </p:txBody>
      </p:sp>
    </p:spTree>
    <p:extLst>
      <p:ext uri="{BB962C8B-B14F-4D97-AF65-F5344CB8AC3E}">
        <p14:creationId xmlns:p14="http://schemas.microsoft.com/office/powerpoint/2010/main" val="85524047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How a Web search 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a Web search works</a:t>
            </a:r>
          </a:p>
        </p:txBody>
      </p:sp>
      <p:pic>
        <p:nvPicPr>
          <p:cNvPr id="191" name="成组" descr="成组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79822" y="3804490"/>
            <a:ext cx="9624355" cy="7218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 thruBlk="1"/>
      </p:transition>
    </mc:Choice>
    <mc:Fallback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How a Web search 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a Web search works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CEE93D-4294-447E-BB7A-4950E06C1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565" y="3633658"/>
            <a:ext cx="18054030" cy="6915611"/>
          </a:xfrm>
          <a:prstGeom prst="rect">
            <a:avLst/>
          </a:prstGeom>
        </p:spPr>
      </p:pic>
      <p:sp>
        <p:nvSpPr>
          <p:cNvPr id="5" name="Image source:  Talk on “Speeding up Distributed Request-Response Workflows” by Virajith Jalaparti at ACM SIGCOMM’13">
            <a:extLst>
              <a:ext uri="{FF2B5EF4-FFF2-40B4-BE49-F238E27FC236}">
                <a16:creationId xmlns:a16="http://schemas.microsoft.com/office/drawing/2014/main" id="{7EA0B697-B0DE-460F-B8D7-5604F59C231F}"/>
              </a:ext>
            </a:extLst>
          </p:cNvPr>
          <p:cNvSpPr txBox="1"/>
          <p:nvPr/>
        </p:nvSpPr>
        <p:spPr>
          <a:xfrm>
            <a:off x="4771404" y="12260662"/>
            <a:ext cx="1484119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“Speeding up Distributed Request-Response Workflows”</a:t>
            </a:r>
            <a:r>
              <a:rPr lang="en-US" altLang="zh-CN" dirty="0"/>
              <a:t>,</a:t>
            </a:r>
            <a:r>
              <a:rPr dirty="0"/>
              <a:t> ACM SIGCOMM’13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AC2CB4-CFBD-45AF-8EE9-AC41C70C5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97" y="3716213"/>
            <a:ext cx="7591425" cy="141922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53698C2-610D-437E-9BA4-096838B34957}"/>
              </a:ext>
            </a:extLst>
          </p:cNvPr>
          <p:cNvCxnSpPr/>
          <p:nvPr/>
        </p:nvCxnSpPr>
        <p:spPr>
          <a:xfrm>
            <a:off x="4143983" y="5466945"/>
            <a:ext cx="1595336" cy="1391055"/>
          </a:xfrm>
          <a:prstGeom prst="straightConnector1">
            <a:avLst/>
          </a:prstGeom>
          <a:noFill/>
          <a:ln w="76200" cap="flat">
            <a:solidFill>
              <a:schemeClr val="accent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1545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How a Web search 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a Web search works</a:t>
            </a:r>
          </a:p>
        </p:txBody>
      </p:sp>
      <p:pic>
        <p:nvPicPr>
          <p:cNvPr id="196" name="图像" descr="图像"/>
          <p:cNvPicPr>
            <a:picLocks noChangeAspect="1"/>
          </p:cNvPicPr>
          <p:nvPr/>
        </p:nvPicPr>
        <p:blipFill>
          <a:blip r:embed="rId3">
            <a:alphaModFix amt="45268"/>
            <a:extLst/>
          </a:blip>
          <a:srcRect r="27617"/>
          <a:stretch>
            <a:fillRect/>
          </a:stretch>
        </p:blipFill>
        <p:spPr>
          <a:xfrm>
            <a:off x="2466080" y="2600339"/>
            <a:ext cx="8969488" cy="929385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线条"/>
          <p:cNvSpPr/>
          <p:nvPr/>
        </p:nvSpPr>
        <p:spPr>
          <a:xfrm>
            <a:off x="10526067" y="4321149"/>
            <a:ext cx="5738060" cy="1610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991" extrusionOk="0">
                <a:moveTo>
                  <a:pt x="21600" y="18991"/>
                </a:moveTo>
                <a:cubicBezTo>
                  <a:pt x="19745" y="11180"/>
                  <a:pt x="17023" y="5257"/>
                  <a:pt x="13923" y="2239"/>
                </a:cubicBezTo>
                <a:cubicBezTo>
                  <a:pt x="8942" y="-2609"/>
                  <a:pt x="3658" y="656"/>
                  <a:pt x="0" y="9714"/>
                </a:cubicBezTo>
              </a:path>
            </a:pathLst>
          </a:custGeom>
          <a:ln w="114300">
            <a:solidFill>
              <a:schemeClr val="accent5">
                <a:alpha val="59954"/>
              </a:schemeClr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pic>
        <p:nvPicPr>
          <p:cNvPr id="198" name="成组" descr="成组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11969" y="5194915"/>
            <a:ext cx="5473156" cy="41048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成组"/>
          <p:cNvGrpSpPr/>
          <p:nvPr/>
        </p:nvGrpSpPr>
        <p:grpSpPr>
          <a:xfrm>
            <a:off x="7936524" y="3876021"/>
            <a:ext cx="2669065" cy="4367520"/>
            <a:chOff x="0" y="0"/>
            <a:chExt cx="2669063" cy="4367519"/>
          </a:xfrm>
        </p:grpSpPr>
        <p:sp>
          <p:nvSpPr>
            <p:cNvPr id="199" name="线条"/>
            <p:cNvSpPr/>
            <p:nvPr/>
          </p:nvSpPr>
          <p:spPr>
            <a:xfrm>
              <a:off x="174969" y="0"/>
              <a:ext cx="2492916" cy="1198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61" extrusionOk="0">
                  <a:moveTo>
                    <a:pt x="21600" y="20661"/>
                  </a:moveTo>
                  <a:cubicBezTo>
                    <a:pt x="20332" y="16844"/>
                    <a:pt x="18782" y="13428"/>
                    <a:pt x="17003" y="10529"/>
                  </a:cubicBezTo>
                  <a:cubicBezTo>
                    <a:pt x="12239" y="2771"/>
                    <a:pt x="6130" y="-939"/>
                    <a:pt x="0" y="203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0" name="线条"/>
            <p:cNvSpPr/>
            <p:nvPr/>
          </p:nvSpPr>
          <p:spPr>
            <a:xfrm>
              <a:off x="0" y="729250"/>
              <a:ext cx="2669064" cy="49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84" extrusionOk="0">
                  <a:moveTo>
                    <a:pt x="21600" y="19184"/>
                  </a:moveTo>
                  <a:cubicBezTo>
                    <a:pt x="19371" y="11802"/>
                    <a:pt x="16882" y="6406"/>
                    <a:pt x="14251" y="3258"/>
                  </a:cubicBezTo>
                  <a:cubicBezTo>
                    <a:pt x="9511" y="-2416"/>
                    <a:pt x="4514" y="-646"/>
                    <a:pt x="0" y="8307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1" name="线条"/>
            <p:cNvSpPr/>
            <p:nvPr/>
          </p:nvSpPr>
          <p:spPr>
            <a:xfrm>
              <a:off x="303148" y="1276757"/>
              <a:ext cx="2341931" cy="3090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107" y="1609"/>
                    <a:pt x="9481" y="4777"/>
                    <a:pt x="5580" y="9026"/>
                  </a:cubicBezTo>
                  <a:cubicBezTo>
                    <a:pt x="2178" y="12734"/>
                    <a:pt x="247" y="17070"/>
                    <a:pt x="0" y="21600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208" name="成组"/>
          <p:cNvGrpSpPr/>
          <p:nvPr/>
        </p:nvGrpSpPr>
        <p:grpSpPr>
          <a:xfrm>
            <a:off x="5101395" y="4314037"/>
            <a:ext cx="3167628" cy="5139739"/>
            <a:chOff x="0" y="0"/>
            <a:chExt cx="3167626" cy="5139738"/>
          </a:xfrm>
        </p:grpSpPr>
        <p:sp>
          <p:nvSpPr>
            <p:cNvPr id="203" name="线条"/>
            <p:cNvSpPr/>
            <p:nvPr/>
          </p:nvSpPr>
          <p:spPr>
            <a:xfrm>
              <a:off x="498563" y="3488252"/>
              <a:ext cx="2669064" cy="49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84" extrusionOk="0">
                  <a:moveTo>
                    <a:pt x="21600" y="19184"/>
                  </a:moveTo>
                  <a:cubicBezTo>
                    <a:pt x="19371" y="11802"/>
                    <a:pt x="16882" y="6406"/>
                    <a:pt x="14251" y="3258"/>
                  </a:cubicBezTo>
                  <a:cubicBezTo>
                    <a:pt x="9511" y="-2416"/>
                    <a:pt x="4514" y="-646"/>
                    <a:pt x="0" y="8307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4" name="线条"/>
            <p:cNvSpPr/>
            <p:nvPr/>
          </p:nvSpPr>
          <p:spPr>
            <a:xfrm>
              <a:off x="424250" y="3813726"/>
              <a:ext cx="2694229" cy="620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36" extrusionOk="0">
                  <a:moveTo>
                    <a:pt x="21600" y="6391"/>
                  </a:moveTo>
                  <a:cubicBezTo>
                    <a:pt x="17956" y="337"/>
                    <a:pt x="13967" y="-1464"/>
                    <a:pt x="10083" y="1193"/>
                  </a:cubicBezTo>
                  <a:cubicBezTo>
                    <a:pt x="6364" y="3737"/>
                    <a:pt x="2882" y="10279"/>
                    <a:pt x="0" y="20136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5" name="线条"/>
            <p:cNvSpPr/>
            <p:nvPr/>
          </p:nvSpPr>
          <p:spPr>
            <a:xfrm>
              <a:off x="601578" y="4011775"/>
              <a:ext cx="2518080" cy="112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812" y="143"/>
                    <a:pt x="14071" y="1882"/>
                    <a:pt x="10573" y="5126"/>
                  </a:cubicBezTo>
                  <a:cubicBezTo>
                    <a:pt x="6557" y="8849"/>
                    <a:pt x="2950" y="14470"/>
                    <a:pt x="0" y="21600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6" name="线条"/>
            <p:cNvSpPr/>
            <p:nvPr/>
          </p:nvSpPr>
          <p:spPr>
            <a:xfrm>
              <a:off x="351117" y="436015"/>
              <a:ext cx="2518080" cy="112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812" y="143"/>
                    <a:pt x="14071" y="1882"/>
                    <a:pt x="10573" y="5126"/>
                  </a:cubicBezTo>
                  <a:cubicBezTo>
                    <a:pt x="6557" y="8849"/>
                    <a:pt x="2950" y="14470"/>
                    <a:pt x="0" y="21600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7" name="线条"/>
            <p:cNvSpPr/>
            <p:nvPr/>
          </p:nvSpPr>
          <p:spPr>
            <a:xfrm>
              <a:off x="0" y="0"/>
              <a:ext cx="2870377" cy="437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9" extrusionOk="0">
                  <a:moveTo>
                    <a:pt x="21600" y="20879"/>
                  </a:moveTo>
                  <a:cubicBezTo>
                    <a:pt x="18693" y="14466"/>
                    <a:pt x="15712" y="9499"/>
                    <a:pt x="12684" y="6021"/>
                  </a:cubicBezTo>
                  <a:cubicBezTo>
                    <a:pt x="8501" y="1218"/>
                    <a:pt x="4248" y="-721"/>
                    <a:pt x="0" y="238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8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How a Web search 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a Web search works</a:t>
            </a:r>
          </a:p>
        </p:txBody>
      </p:sp>
      <p:pic>
        <p:nvPicPr>
          <p:cNvPr id="213" name="图像" descr="图像"/>
          <p:cNvPicPr>
            <a:picLocks noChangeAspect="1"/>
          </p:cNvPicPr>
          <p:nvPr/>
        </p:nvPicPr>
        <p:blipFill>
          <a:blip r:embed="rId3">
            <a:alphaModFix amt="45268"/>
            <a:extLst/>
          </a:blip>
          <a:srcRect r="27617"/>
          <a:stretch>
            <a:fillRect/>
          </a:stretch>
        </p:blipFill>
        <p:spPr>
          <a:xfrm>
            <a:off x="2466080" y="2600339"/>
            <a:ext cx="8969488" cy="92938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7" name="成组"/>
          <p:cNvGrpSpPr/>
          <p:nvPr/>
        </p:nvGrpSpPr>
        <p:grpSpPr>
          <a:xfrm>
            <a:off x="7936524" y="3876021"/>
            <a:ext cx="2669065" cy="4367520"/>
            <a:chOff x="0" y="0"/>
            <a:chExt cx="2669063" cy="4367519"/>
          </a:xfrm>
        </p:grpSpPr>
        <p:sp>
          <p:nvSpPr>
            <p:cNvPr id="214" name="线条"/>
            <p:cNvSpPr/>
            <p:nvPr/>
          </p:nvSpPr>
          <p:spPr>
            <a:xfrm>
              <a:off x="174969" y="0"/>
              <a:ext cx="2492916" cy="1198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61" extrusionOk="0">
                  <a:moveTo>
                    <a:pt x="21600" y="20661"/>
                  </a:moveTo>
                  <a:cubicBezTo>
                    <a:pt x="20332" y="16844"/>
                    <a:pt x="18782" y="13428"/>
                    <a:pt x="17003" y="10529"/>
                  </a:cubicBezTo>
                  <a:cubicBezTo>
                    <a:pt x="12239" y="2771"/>
                    <a:pt x="6130" y="-939"/>
                    <a:pt x="0" y="203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15" name="线条"/>
            <p:cNvSpPr/>
            <p:nvPr/>
          </p:nvSpPr>
          <p:spPr>
            <a:xfrm>
              <a:off x="0" y="729250"/>
              <a:ext cx="2669064" cy="49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84" extrusionOk="0">
                  <a:moveTo>
                    <a:pt x="21600" y="19184"/>
                  </a:moveTo>
                  <a:cubicBezTo>
                    <a:pt x="19371" y="11802"/>
                    <a:pt x="16882" y="6406"/>
                    <a:pt x="14251" y="3258"/>
                  </a:cubicBezTo>
                  <a:cubicBezTo>
                    <a:pt x="9511" y="-2416"/>
                    <a:pt x="4514" y="-646"/>
                    <a:pt x="0" y="8307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16" name="线条"/>
            <p:cNvSpPr/>
            <p:nvPr/>
          </p:nvSpPr>
          <p:spPr>
            <a:xfrm>
              <a:off x="303148" y="1276757"/>
              <a:ext cx="2341931" cy="3090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107" y="1609"/>
                    <a:pt x="9481" y="4777"/>
                    <a:pt x="5580" y="9026"/>
                  </a:cubicBezTo>
                  <a:cubicBezTo>
                    <a:pt x="2178" y="12734"/>
                    <a:pt x="247" y="17070"/>
                    <a:pt x="0" y="21600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223" name="成组"/>
          <p:cNvGrpSpPr/>
          <p:nvPr/>
        </p:nvGrpSpPr>
        <p:grpSpPr>
          <a:xfrm>
            <a:off x="5101395" y="4314037"/>
            <a:ext cx="3144823" cy="5139739"/>
            <a:chOff x="0" y="0"/>
            <a:chExt cx="3144821" cy="5139738"/>
          </a:xfrm>
        </p:grpSpPr>
        <p:sp>
          <p:nvSpPr>
            <p:cNvPr id="218" name="线条"/>
            <p:cNvSpPr/>
            <p:nvPr/>
          </p:nvSpPr>
          <p:spPr>
            <a:xfrm>
              <a:off x="498563" y="3509049"/>
              <a:ext cx="2593572" cy="349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737" extrusionOk="0">
                  <a:moveTo>
                    <a:pt x="21600" y="18737"/>
                  </a:moveTo>
                  <a:cubicBezTo>
                    <a:pt x="19406" y="11641"/>
                    <a:pt x="17074" y="6483"/>
                    <a:pt x="14666" y="3403"/>
                  </a:cubicBezTo>
                  <a:cubicBezTo>
                    <a:pt x="9769" y="-2863"/>
                    <a:pt x="4700" y="-443"/>
                    <a:pt x="0" y="10403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19" name="线条"/>
            <p:cNvSpPr/>
            <p:nvPr/>
          </p:nvSpPr>
          <p:spPr>
            <a:xfrm>
              <a:off x="424250" y="3825939"/>
              <a:ext cx="2392260" cy="608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71" extrusionOk="0">
                  <a:moveTo>
                    <a:pt x="21600" y="4545"/>
                  </a:moveTo>
                  <a:cubicBezTo>
                    <a:pt x="18314" y="245"/>
                    <a:pt x="14801" y="-1029"/>
                    <a:pt x="11356" y="830"/>
                  </a:cubicBezTo>
                  <a:cubicBezTo>
                    <a:pt x="7137" y="3107"/>
                    <a:pt x="3189" y="9971"/>
                    <a:pt x="0" y="20571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20" name="线条"/>
            <p:cNvSpPr/>
            <p:nvPr/>
          </p:nvSpPr>
          <p:spPr>
            <a:xfrm>
              <a:off x="601578" y="4114893"/>
              <a:ext cx="2543244" cy="1024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21600" y="475"/>
                  </a:moveTo>
                  <a:cubicBezTo>
                    <a:pt x="19723" y="-113"/>
                    <a:pt x="17831" y="-153"/>
                    <a:pt x="15963" y="345"/>
                  </a:cubicBezTo>
                  <a:cubicBezTo>
                    <a:pt x="14095" y="843"/>
                    <a:pt x="12250" y="1880"/>
                    <a:pt x="10468" y="3444"/>
                  </a:cubicBezTo>
                  <a:cubicBezTo>
                    <a:pt x="6387" y="7025"/>
                    <a:pt x="2772" y="13243"/>
                    <a:pt x="0" y="21447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21" name="线条"/>
            <p:cNvSpPr/>
            <p:nvPr/>
          </p:nvSpPr>
          <p:spPr>
            <a:xfrm>
              <a:off x="351117" y="571151"/>
              <a:ext cx="2341932" cy="992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9" extrusionOk="0">
                  <a:moveTo>
                    <a:pt x="21600" y="336"/>
                  </a:moveTo>
                  <a:cubicBezTo>
                    <a:pt x="18152" y="-541"/>
                    <a:pt x="14662" y="303"/>
                    <a:pt x="11368" y="2811"/>
                  </a:cubicBezTo>
                  <a:cubicBezTo>
                    <a:pt x="6888" y="6223"/>
                    <a:pt x="2937" y="12564"/>
                    <a:pt x="0" y="21059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22" name="线条"/>
            <p:cNvSpPr/>
            <p:nvPr/>
          </p:nvSpPr>
          <p:spPr>
            <a:xfrm>
              <a:off x="0" y="0"/>
              <a:ext cx="2870377" cy="437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9" extrusionOk="0">
                  <a:moveTo>
                    <a:pt x="21600" y="20879"/>
                  </a:moveTo>
                  <a:cubicBezTo>
                    <a:pt x="18693" y="14466"/>
                    <a:pt x="15712" y="9499"/>
                    <a:pt x="12684" y="6021"/>
                  </a:cubicBezTo>
                  <a:cubicBezTo>
                    <a:pt x="8501" y="1218"/>
                    <a:pt x="4248" y="-721"/>
                    <a:pt x="0" y="238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224" name="Extremely short response deadlines for each server — 10ms"/>
          <p:cNvSpPr txBox="1"/>
          <p:nvPr/>
        </p:nvSpPr>
        <p:spPr>
          <a:xfrm>
            <a:off x="4601964" y="12595389"/>
            <a:ext cx="1518007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48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Extremely short response deadlines for each server — 10ms</a:t>
            </a:r>
          </a:p>
        </p:txBody>
      </p:sp>
      <p:sp>
        <p:nvSpPr>
          <p:cNvPr id="225" name="线条"/>
          <p:cNvSpPr/>
          <p:nvPr/>
        </p:nvSpPr>
        <p:spPr>
          <a:xfrm>
            <a:off x="10526067" y="4299348"/>
            <a:ext cx="5458660" cy="1428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54" extrusionOk="0">
                <a:moveTo>
                  <a:pt x="21600" y="18554"/>
                </a:moveTo>
                <a:cubicBezTo>
                  <a:pt x="19852" y="11351"/>
                  <a:pt x="17404" y="5823"/>
                  <a:pt x="14636" y="2748"/>
                </a:cubicBezTo>
                <a:cubicBezTo>
                  <a:pt x="9420" y="-3046"/>
                  <a:pt x="3805" y="613"/>
                  <a:pt x="0" y="10978"/>
                </a:cubicBezTo>
              </a:path>
            </a:pathLst>
          </a:custGeom>
          <a:ln w="114300">
            <a:solidFill>
              <a:schemeClr val="accent5">
                <a:alpha val="59954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pic>
        <p:nvPicPr>
          <p:cNvPr id="226" name="成组" descr="成组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11969" y="5194915"/>
            <a:ext cx="5473156" cy="4104867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catter-gather traffic pattern"/>
          <p:cNvSpPr txBox="1"/>
          <p:nvPr/>
        </p:nvSpPr>
        <p:spPr>
          <a:xfrm>
            <a:off x="5672588" y="565022"/>
            <a:ext cx="13038825" cy="1344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800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>
                <a:solidFill>
                  <a:srgbClr val="FF0000"/>
                </a:solidFill>
              </a:rPr>
              <a:t>Scatter-gather</a:t>
            </a:r>
            <a:r>
              <a:rPr dirty="0"/>
              <a:t> traffic pattern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6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5" animBg="1" advAuto="0"/>
      <p:bldP spid="217" grpId="2" animBg="1" advAuto="0"/>
      <p:bldP spid="223" grpId="1" animBg="1" advAuto="0"/>
      <p:bldP spid="224" grpId="6" animBg="1" advAuto="0"/>
      <p:bldP spid="225" grpId="3" animBg="1" advAuto="0"/>
      <p:bldP spid="227" grpId="4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“Up to 150 stages, degree of 40, path lengths of 10 or more”"/>
          <p:cNvSpPr txBox="1"/>
          <p:nvPr/>
        </p:nvSpPr>
        <p:spPr>
          <a:xfrm>
            <a:off x="3290937" y="679368"/>
            <a:ext cx="17802126" cy="101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6000" i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“Up to 150 stages, degree of 40, path lengths of 10 or more”</a:t>
            </a:r>
          </a:p>
        </p:txBody>
      </p:sp>
      <p:pic>
        <p:nvPicPr>
          <p:cNvPr id="232" name="image7.png" descr="image7.png"/>
          <p:cNvPicPr>
            <a:picLocks noChangeAspect="1"/>
          </p:cNvPicPr>
          <p:nvPr/>
        </p:nvPicPr>
        <p:blipFill>
          <a:blip r:embed="rId3">
            <a:extLst/>
          </a:blip>
          <a:srcRect b="670"/>
          <a:stretch>
            <a:fillRect/>
          </a:stretch>
        </p:blipFill>
        <p:spPr>
          <a:xfrm>
            <a:off x="2660225" y="3103044"/>
            <a:ext cx="19063550" cy="74586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5" name="成组"/>
          <p:cNvGrpSpPr/>
          <p:nvPr/>
        </p:nvGrpSpPr>
        <p:grpSpPr>
          <a:xfrm>
            <a:off x="3627110" y="2131608"/>
            <a:ext cx="2724960" cy="914255"/>
            <a:chOff x="-1645456" y="-84445"/>
            <a:chExt cx="2724959" cy="914253"/>
          </a:xfrm>
        </p:grpSpPr>
        <p:sp>
          <p:nvSpPr>
            <p:cNvPr id="233" name="Request"/>
            <p:cNvSpPr txBox="1"/>
            <p:nvPr/>
          </p:nvSpPr>
          <p:spPr>
            <a:xfrm>
              <a:off x="-1645457" y="-84446"/>
              <a:ext cx="2113658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dirty="0"/>
                <a:t>Request</a:t>
              </a:r>
            </a:p>
          </p:txBody>
        </p:sp>
        <p:sp>
          <p:nvSpPr>
            <p:cNvPr id="241" name="连接线"/>
            <p:cNvSpPr/>
            <p:nvPr/>
          </p:nvSpPr>
          <p:spPr>
            <a:xfrm>
              <a:off x="541790" y="412953"/>
              <a:ext cx="537713" cy="416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843" y="258"/>
                    <a:pt x="21043" y="7458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238" name="成组"/>
          <p:cNvGrpSpPr/>
          <p:nvPr/>
        </p:nvGrpSpPr>
        <p:grpSpPr>
          <a:xfrm>
            <a:off x="18259990" y="10625825"/>
            <a:ext cx="4978801" cy="1195265"/>
            <a:chOff x="655841" y="-605429"/>
            <a:chExt cx="4978799" cy="1195263"/>
          </a:xfrm>
        </p:grpSpPr>
        <p:sp>
          <p:nvSpPr>
            <p:cNvPr id="236" name="Response"/>
            <p:cNvSpPr txBox="1"/>
            <p:nvPr/>
          </p:nvSpPr>
          <p:spPr>
            <a:xfrm>
              <a:off x="3153081" y="-210266"/>
              <a:ext cx="2481561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Response</a:t>
              </a:r>
            </a:p>
          </p:txBody>
        </p:sp>
        <p:sp>
          <p:nvSpPr>
            <p:cNvPr id="242" name="连接线"/>
            <p:cNvSpPr/>
            <p:nvPr/>
          </p:nvSpPr>
          <p:spPr>
            <a:xfrm>
              <a:off x="655841" y="-605430"/>
              <a:ext cx="2424770" cy="835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10" extrusionOk="0">
                  <a:moveTo>
                    <a:pt x="21600" y="19386"/>
                  </a:moveTo>
                  <a:cubicBezTo>
                    <a:pt x="12902" y="21600"/>
                    <a:pt x="5702" y="15138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239" name="Image source:  Talk on “Speeding up Distributed Request-Response Workflows” by Virajith Jalaparti at ACM SIGCOMM’13"/>
          <p:cNvSpPr txBox="1"/>
          <p:nvPr/>
        </p:nvSpPr>
        <p:spPr>
          <a:xfrm>
            <a:off x="4771404" y="12017456"/>
            <a:ext cx="1484119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Image source:  Talk on “Speeding up Distributed Request-Response Workflows” by </a:t>
            </a:r>
            <a:r>
              <a:rPr dirty="0" err="1"/>
              <a:t>Virajith</a:t>
            </a:r>
            <a:r>
              <a:rPr dirty="0"/>
              <a:t> </a:t>
            </a:r>
            <a:r>
              <a:rPr dirty="0" err="1"/>
              <a:t>Jalaparti</a:t>
            </a:r>
            <a:r>
              <a:rPr dirty="0"/>
              <a:t> at ACM SIGCOMM’13</a:t>
            </a:r>
          </a:p>
        </p:txBody>
      </p:sp>
      <p:sp>
        <p:nvSpPr>
          <p:cNvPr id="240" name="圆形"/>
          <p:cNvSpPr/>
          <p:nvPr/>
        </p:nvSpPr>
        <p:spPr>
          <a:xfrm>
            <a:off x="9495757" y="6835707"/>
            <a:ext cx="425563" cy="432583"/>
          </a:xfrm>
          <a:prstGeom prst="ellipse">
            <a:avLst/>
          </a:prstGeom>
          <a:solidFill>
            <a:schemeClr val="accent5">
              <a:alpha val="63417"/>
            </a:schemeClr>
          </a:solidFill>
          <a:ln w="63500">
            <a:solidFill>
              <a:srgbClr val="000000">
                <a:alpha val="6341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12" name="成组">
            <a:extLst>
              <a:ext uri="{FF2B5EF4-FFF2-40B4-BE49-F238E27FC236}">
                <a16:creationId xmlns:a16="http://schemas.microsoft.com/office/drawing/2014/main" id="{FEF69C34-70D3-43E3-9E98-8FB624BFD3DA}"/>
              </a:ext>
            </a:extLst>
          </p:cNvPr>
          <p:cNvGrpSpPr/>
          <p:nvPr/>
        </p:nvGrpSpPr>
        <p:grpSpPr>
          <a:xfrm>
            <a:off x="15392815" y="4017970"/>
            <a:ext cx="2531500" cy="1115331"/>
            <a:chOff x="-2289002" y="423830"/>
            <a:chExt cx="2531499" cy="1115328"/>
          </a:xfrm>
        </p:grpSpPr>
        <p:sp>
          <p:nvSpPr>
            <p:cNvPr id="13" name="Request">
              <a:extLst>
                <a:ext uri="{FF2B5EF4-FFF2-40B4-BE49-F238E27FC236}">
                  <a16:creationId xmlns:a16="http://schemas.microsoft.com/office/drawing/2014/main" id="{6821347E-5F58-4FF8-A8A4-80A644FA106A}"/>
                </a:ext>
              </a:extLst>
            </p:cNvPr>
            <p:cNvSpPr txBox="1"/>
            <p:nvPr/>
          </p:nvSpPr>
          <p:spPr>
            <a:xfrm>
              <a:off x="-1631413" y="423830"/>
              <a:ext cx="1873910" cy="841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lang="en-US" altLang="zh-CN" dirty="0">
                  <a:solidFill>
                    <a:srgbClr val="FF0000"/>
                  </a:solidFill>
                </a:rPr>
                <a:t>Scatter</a:t>
              </a: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14" name="连接线">
              <a:extLst>
                <a:ext uri="{FF2B5EF4-FFF2-40B4-BE49-F238E27FC236}">
                  <a16:creationId xmlns:a16="http://schemas.microsoft.com/office/drawing/2014/main" id="{268541F7-BAB1-4C26-938E-2CC9751C1A50}"/>
                </a:ext>
              </a:extLst>
            </p:cNvPr>
            <p:cNvSpPr/>
            <p:nvPr/>
          </p:nvSpPr>
          <p:spPr>
            <a:xfrm flipH="1">
              <a:off x="-2289002" y="841672"/>
              <a:ext cx="537713" cy="697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843" y="258"/>
                    <a:pt x="21043" y="7458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FF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成组">
            <a:extLst>
              <a:ext uri="{FF2B5EF4-FFF2-40B4-BE49-F238E27FC236}">
                <a16:creationId xmlns:a16="http://schemas.microsoft.com/office/drawing/2014/main" id="{C09C3516-E28D-46AF-956E-7A3F71489A70}"/>
              </a:ext>
            </a:extLst>
          </p:cNvPr>
          <p:cNvGrpSpPr/>
          <p:nvPr/>
        </p:nvGrpSpPr>
        <p:grpSpPr>
          <a:xfrm>
            <a:off x="11602275" y="9225729"/>
            <a:ext cx="2460012" cy="1061880"/>
            <a:chOff x="-1612977" y="203207"/>
            <a:chExt cx="2460011" cy="1061877"/>
          </a:xfrm>
        </p:grpSpPr>
        <p:sp>
          <p:nvSpPr>
            <p:cNvPr id="16" name="Request">
              <a:extLst>
                <a:ext uri="{FF2B5EF4-FFF2-40B4-BE49-F238E27FC236}">
                  <a16:creationId xmlns:a16="http://schemas.microsoft.com/office/drawing/2014/main" id="{0C4FC583-944A-4E5A-818D-ACD35463D1EB}"/>
                </a:ext>
              </a:extLst>
            </p:cNvPr>
            <p:cNvSpPr txBox="1"/>
            <p:nvPr/>
          </p:nvSpPr>
          <p:spPr>
            <a:xfrm>
              <a:off x="-1612977" y="423830"/>
              <a:ext cx="1837040" cy="841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lang="en-US" altLang="zh-CN" dirty="0">
                  <a:solidFill>
                    <a:srgbClr val="FF0000"/>
                  </a:solidFill>
                </a:rPr>
                <a:t>Gather</a:t>
              </a: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17" name="连接线">
              <a:extLst>
                <a:ext uri="{FF2B5EF4-FFF2-40B4-BE49-F238E27FC236}">
                  <a16:creationId xmlns:a16="http://schemas.microsoft.com/office/drawing/2014/main" id="{AB56B24A-D744-4205-A4FD-5BF7A25F2672}"/>
                </a:ext>
              </a:extLst>
            </p:cNvPr>
            <p:cNvSpPr/>
            <p:nvPr/>
          </p:nvSpPr>
          <p:spPr>
            <a:xfrm rot="11522293" flipH="1">
              <a:off x="309321" y="203207"/>
              <a:ext cx="537713" cy="697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843" y="258"/>
                    <a:pt x="21043" y="7458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FF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3" animBg="1" advAuto="0"/>
      <p:bldP spid="235" grpId="1" animBg="1" advAuto="0"/>
      <p:bldP spid="238" grpId="2" animBg="1" advAuto="0"/>
      <p:bldP spid="240" grpId="4" animBg="1" advAuto="0"/>
      <p:bldP spid="12" grpId="0" advAuto="0"/>
      <p:bldP spid="15" grpId="0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4F13FD30-2648-4009-9AB0-6A0A2829B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248" y="2269077"/>
            <a:ext cx="16870316" cy="5332462"/>
          </a:xfrm>
          <a:prstGeom prst="rect">
            <a:avLst/>
          </a:prstGeom>
        </p:spPr>
      </p:pic>
      <p:sp>
        <p:nvSpPr>
          <p:cNvPr id="246" name="Other Web application traff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Web application traffic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47236AB-CB3D-4CCA-A10A-C3EA186A76DF}"/>
              </a:ext>
            </a:extLst>
          </p:cNvPr>
          <p:cNvGrpSpPr/>
          <p:nvPr/>
        </p:nvGrpSpPr>
        <p:grpSpPr>
          <a:xfrm>
            <a:off x="884136" y="6957630"/>
            <a:ext cx="22050038" cy="5825971"/>
            <a:chOff x="884136" y="6957630"/>
            <a:chExt cx="22050038" cy="582597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24A90B1-655C-4670-AC16-17E02B5DC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93826" y="6957630"/>
              <a:ext cx="12340348" cy="582597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76DD015-7B60-4DAA-A904-0234585B5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136" y="7990462"/>
              <a:ext cx="7096210" cy="4098061"/>
            </a:xfrm>
            <a:prstGeom prst="rect">
              <a:avLst/>
            </a:prstGeom>
          </p:spPr>
        </p:pic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21A2AC18-C043-44D9-B676-9EADCE2FD5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0346" y="8326877"/>
              <a:ext cx="2408794" cy="1543738"/>
            </a:xfrm>
            <a:prstGeom prst="straightConnector1">
              <a:avLst/>
            </a:prstGeom>
            <a:noFill/>
            <a:ln w="76200" cap="flat">
              <a:solidFill>
                <a:schemeClr val="accent2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Other Web application traff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Web application traffic</a:t>
            </a:r>
          </a:p>
        </p:txBody>
      </p:sp>
      <p:sp>
        <p:nvSpPr>
          <p:cNvPr id="247" name="One popular page loaded ⇒ average of 521 distinct  memcache  fetches"/>
          <p:cNvSpPr txBox="1"/>
          <p:nvPr/>
        </p:nvSpPr>
        <p:spPr>
          <a:xfrm>
            <a:off x="3373861" y="10449772"/>
            <a:ext cx="18252868" cy="844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48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One popular page loaded ⇒ average of </a:t>
            </a:r>
            <a:r>
              <a:rPr b="1">
                <a:solidFill>
                  <a:schemeClr val="accent5"/>
                </a:solidFill>
              </a:rPr>
              <a:t>521 </a:t>
            </a:r>
            <a:r>
              <a:t>distinct  </a:t>
            </a:r>
            <a:r>
              <a:rPr sz="4600">
                <a:latin typeface="Courier"/>
                <a:ea typeface="Courier"/>
                <a:cs typeface="Courier"/>
                <a:sym typeface="Courier"/>
              </a:rPr>
              <a:t>memcache</a:t>
            </a:r>
            <a:r>
              <a:t>  fetches</a:t>
            </a:r>
          </a:p>
        </p:txBody>
      </p:sp>
      <p:sp>
        <p:nvSpPr>
          <p:cNvPr id="253" name="95th percentile: 1740 distinct  memcache fetches"/>
          <p:cNvSpPr txBox="1"/>
          <p:nvPr/>
        </p:nvSpPr>
        <p:spPr>
          <a:xfrm>
            <a:off x="10516009" y="11280187"/>
            <a:ext cx="12775940" cy="844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48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95th percentile: </a:t>
            </a:r>
            <a:r>
              <a:rPr b="1">
                <a:solidFill>
                  <a:schemeClr val="accent5"/>
                </a:solidFill>
              </a:rPr>
              <a:t>1740</a:t>
            </a:r>
            <a:r>
              <a:t> distinct  </a:t>
            </a:r>
            <a:r>
              <a:rPr sz="4600">
                <a:latin typeface="Courier"/>
                <a:ea typeface="Courier"/>
                <a:cs typeface="Courier"/>
                <a:sym typeface="Courier"/>
              </a:rPr>
              <a:t>memcache </a:t>
            </a:r>
            <a:r>
              <a:t>fetches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541FED-589B-4236-8852-2A33ACE63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248" y="2269077"/>
            <a:ext cx="16870316" cy="533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781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Big data analy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Big data analytics</a:t>
            </a:r>
          </a:p>
        </p:txBody>
      </p:sp>
      <p:pic>
        <p:nvPicPr>
          <p:cNvPr id="258" name="图像" descr="图像"/>
          <p:cNvPicPr>
            <a:picLocks noChangeAspect="1"/>
          </p:cNvPicPr>
          <p:nvPr/>
        </p:nvPicPr>
        <p:blipFill>
          <a:blip r:embed="rId3">
            <a:alphaModFix amt="45268"/>
            <a:extLst/>
          </a:blip>
          <a:srcRect r="27617"/>
          <a:stretch>
            <a:fillRect/>
          </a:stretch>
        </p:blipFill>
        <p:spPr>
          <a:xfrm>
            <a:off x="11742466" y="3103385"/>
            <a:ext cx="8969488" cy="9293853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Hadoop…"/>
          <p:cNvSpPr txBox="1">
            <a:spLocks noGrp="1"/>
          </p:cNvSpPr>
          <p:nvPr>
            <p:ph type="body" sz="quarter" idx="4294967295"/>
          </p:nvPr>
        </p:nvSpPr>
        <p:spPr>
          <a:xfrm>
            <a:off x="3704050" y="3330199"/>
            <a:ext cx="5570539" cy="88403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200"/>
              </a:spcBef>
              <a:buSzTx/>
              <a:buNone/>
              <a:defRPr sz="72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Hadoop</a:t>
            </a:r>
          </a:p>
          <a:p>
            <a:pPr marL="0" indent="0">
              <a:spcBef>
                <a:spcPts val="3200"/>
              </a:spcBef>
              <a:buSzTx/>
              <a:buNone/>
              <a:defRPr sz="72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Spark</a:t>
            </a:r>
            <a:endParaRPr lang="en-US" altLang="zh-CN" dirty="0"/>
          </a:p>
          <a:p>
            <a:pPr marL="0" indent="0">
              <a:spcBef>
                <a:spcPts val="3200"/>
              </a:spcBef>
              <a:buSzTx/>
              <a:buNone/>
              <a:defRPr sz="7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Storm</a:t>
            </a:r>
            <a:endParaRPr dirty="0"/>
          </a:p>
          <a:p>
            <a:pPr marL="0" indent="0">
              <a:spcBef>
                <a:spcPts val="3200"/>
              </a:spcBef>
              <a:buSzTx/>
              <a:buNone/>
              <a:defRPr sz="72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Database </a:t>
            </a:r>
            <a:r>
              <a:rPr i="1" dirty="0"/>
              <a:t>joins</a:t>
            </a:r>
          </a:p>
          <a:p>
            <a:pPr marL="0" indent="0">
              <a:spcBef>
                <a:spcPts val="3200"/>
              </a:spcBef>
              <a:buSzTx/>
              <a:buNone/>
              <a:defRPr sz="72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 </a:t>
            </a:r>
          </a:p>
        </p:txBody>
      </p:sp>
      <p:sp>
        <p:nvSpPr>
          <p:cNvPr id="260" name="线条"/>
          <p:cNvSpPr/>
          <p:nvPr/>
        </p:nvSpPr>
        <p:spPr>
          <a:xfrm>
            <a:off x="14574350" y="8554261"/>
            <a:ext cx="2593572" cy="349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737" extrusionOk="0">
                <a:moveTo>
                  <a:pt x="21600" y="18737"/>
                </a:moveTo>
                <a:cubicBezTo>
                  <a:pt x="19406" y="11641"/>
                  <a:pt x="17074" y="6483"/>
                  <a:pt x="14666" y="3403"/>
                </a:cubicBezTo>
                <a:cubicBezTo>
                  <a:pt x="9769" y="-2863"/>
                  <a:pt x="4700" y="-443"/>
                  <a:pt x="0" y="10403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61" name="线条"/>
          <p:cNvSpPr/>
          <p:nvPr/>
        </p:nvSpPr>
        <p:spPr>
          <a:xfrm>
            <a:off x="14684331" y="9171284"/>
            <a:ext cx="2392260" cy="608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71" extrusionOk="0">
                <a:moveTo>
                  <a:pt x="21600" y="4545"/>
                </a:moveTo>
                <a:cubicBezTo>
                  <a:pt x="18314" y="245"/>
                  <a:pt x="14801" y="-1029"/>
                  <a:pt x="11356" y="830"/>
                </a:cubicBezTo>
                <a:cubicBezTo>
                  <a:pt x="7137" y="3107"/>
                  <a:pt x="3189" y="9971"/>
                  <a:pt x="0" y="20571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62" name="线条"/>
          <p:cNvSpPr/>
          <p:nvPr/>
        </p:nvSpPr>
        <p:spPr>
          <a:xfrm>
            <a:off x="12539702" y="6419396"/>
            <a:ext cx="2441644" cy="1992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015" y="190"/>
                  <a:pt x="8820" y="3863"/>
                  <a:pt x="4612" y="10072"/>
                </a:cubicBezTo>
                <a:cubicBezTo>
                  <a:pt x="2349" y="13412"/>
                  <a:pt x="768" y="17363"/>
                  <a:pt x="0" y="21600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63" name="线条"/>
          <p:cNvSpPr/>
          <p:nvPr/>
        </p:nvSpPr>
        <p:spPr>
          <a:xfrm>
            <a:off x="14321240" y="5336962"/>
            <a:ext cx="2341931" cy="992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59" extrusionOk="0">
                <a:moveTo>
                  <a:pt x="21600" y="336"/>
                </a:moveTo>
                <a:cubicBezTo>
                  <a:pt x="18152" y="-541"/>
                  <a:pt x="14662" y="303"/>
                  <a:pt x="11368" y="2811"/>
                </a:cubicBezTo>
                <a:cubicBezTo>
                  <a:pt x="6888" y="6223"/>
                  <a:pt x="2937" y="12564"/>
                  <a:pt x="0" y="21059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64" name="线条"/>
          <p:cNvSpPr/>
          <p:nvPr/>
        </p:nvSpPr>
        <p:spPr>
          <a:xfrm>
            <a:off x="14427324" y="4638811"/>
            <a:ext cx="2870377" cy="437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9" extrusionOk="0">
                <a:moveTo>
                  <a:pt x="21600" y="20879"/>
                </a:moveTo>
                <a:cubicBezTo>
                  <a:pt x="18693" y="14466"/>
                  <a:pt x="15712" y="9499"/>
                  <a:pt x="12684" y="6021"/>
                </a:cubicBezTo>
                <a:cubicBezTo>
                  <a:pt x="8501" y="1218"/>
                  <a:pt x="4248" y="-721"/>
                  <a:pt x="0" y="238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65" name="线条"/>
          <p:cNvSpPr/>
          <p:nvPr/>
        </p:nvSpPr>
        <p:spPr>
          <a:xfrm>
            <a:off x="13276301" y="8281320"/>
            <a:ext cx="1425644" cy="54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50" extrusionOk="0">
                <a:moveTo>
                  <a:pt x="21600" y="0"/>
                </a:moveTo>
                <a:cubicBezTo>
                  <a:pt x="18488" y="7837"/>
                  <a:pt x="14725" y="13768"/>
                  <a:pt x="10593" y="17351"/>
                </a:cubicBezTo>
                <a:cubicBezTo>
                  <a:pt x="7186" y="20305"/>
                  <a:pt x="3593" y="21600"/>
                  <a:pt x="0" y="21169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66" name="线条"/>
          <p:cNvSpPr/>
          <p:nvPr/>
        </p:nvSpPr>
        <p:spPr>
          <a:xfrm>
            <a:off x="14749501" y="9004062"/>
            <a:ext cx="2340044" cy="67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89" extrusionOk="0">
                <a:moveTo>
                  <a:pt x="21600" y="17544"/>
                </a:moveTo>
                <a:cubicBezTo>
                  <a:pt x="17659" y="21442"/>
                  <a:pt x="13468" y="21600"/>
                  <a:pt x="9501" y="17999"/>
                </a:cubicBezTo>
                <a:cubicBezTo>
                  <a:pt x="5928" y="14755"/>
                  <a:pt x="2659" y="8563"/>
                  <a:pt x="0" y="0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67" name="线条"/>
          <p:cNvSpPr/>
          <p:nvPr/>
        </p:nvSpPr>
        <p:spPr>
          <a:xfrm>
            <a:off x="16425901" y="6083062"/>
            <a:ext cx="949755" cy="2249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79" h="21600" extrusionOk="0">
                <a:moveTo>
                  <a:pt x="19594" y="21600"/>
                </a:moveTo>
                <a:cubicBezTo>
                  <a:pt x="21600" y="16241"/>
                  <a:pt x="19168" y="10737"/>
                  <a:pt x="12759" y="6130"/>
                </a:cubicBezTo>
                <a:cubicBezTo>
                  <a:pt x="9427" y="3735"/>
                  <a:pt x="5094" y="1653"/>
                  <a:pt x="0" y="0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68" name="线条"/>
          <p:cNvSpPr/>
          <p:nvPr/>
        </p:nvSpPr>
        <p:spPr>
          <a:xfrm>
            <a:off x="12951921" y="5905262"/>
            <a:ext cx="149825" cy="2299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59" h="21600" extrusionOk="0">
                <a:moveTo>
                  <a:pt x="19059" y="21600"/>
                </a:moveTo>
                <a:cubicBezTo>
                  <a:pt x="3561" y="17049"/>
                  <a:pt x="-2541" y="12351"/>
                  <a:pt x="958" y="7665"/>
                </a:cubicBezTo>
                <a:cubicBezTo>
                  <a:pt x="2885" y="5085"/>
                  <a:pt x="7720" y="2521"/>
                  <a:pt x="15415" y="0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69" name="线条"/>
          <p:cNvSpPr/>
          <p:nvPr/>
        </p:nvSpPr>
        <p:spPr>
          <a:xfrm>
            <a:off x="12668651" y="4795452"/>
            <a:ext cx="1750651" cy="895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4" h="17795" extrusionOk="0">
                <a:moveTo>
                  <a:pt x="16" y="17795"/>
                </a:moveTo>
                <a:cubicBezTo>
                  <a:pt x="-136" y="13442"/>
                  <a:pt x="808" y="9175"/>
                  <a:pt x="2631" y="5971"/>
                </a:cubicBezTo>
                <a:cubicBezTo>
                  <a:pt x="8193" y="-3805"/>
                  <a:pt x="18107" y="-1181"/>
                  <a:pt x="21464" y="10955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0" name="线条"/>
          <p:cNvSpPr/>
          <p:nvPr/>
        </p:nvSpPr>
        <p:spPr>
          <a:xfrm>
            <a:off x="16962542" y="5690520"/>
            <a:ext cx="677495" cy="31103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4" h="21600" extrusionOk="0">
                <a:moveTo>
                  <a:pt x="0" y="0"/>
                </a:moveTo>
                <a:cubicBezTo>
                  <a:pt x="10435" y="3314"/>
                  <a:pt x="17147" y="7166"/>
                  <a:pt x="19542" y="11216"/>
                </a:cubicBezTo>
                <a:cubicBezTo>
                  <a:pt x="21600" y="14695"/>
                  <a:pt x="20413" y="18234"/>
                  <a:pt x="16060" y="21600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1" name="线条"/>
          <p:cNvSpPr/>
          <p:nvPr/>
        </p:nvSpPr>
        <p:spPr>
          <a:xfrm>
            <a:off x="14277520" y="5690520"/>
            <a:ext cx="2075424" cy="39739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62" h="21600" extrusionOk="0">
                <a:moveTo>
                  <a:pt x="20862" y="0"/>
                </a:moveTo>
                <a:cubicBezTo>
                  <a:pt x="13630" y="2035"/>
                  <a:pt x="7769" y="5252"/>
                  <a:pt x="4113" y="9193"/>
                </a:cubicBezTo>
                <a:cubicBezTo>
                  <a:pt x="557" y="13026"/>
                  <a:pt x="-738" y="17356"/>
                  <a:pt x="404" y="21600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2" name="线条"/>
          <p:cNvSpPr/>
          <p:nvPr/>
        </p:nvSpPr>
        <p:spPr>
          <a:xfrm>
            <a:off x="12345485" y="6278630"/>
            <a:ext cx="1885881" cy="2962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53" h="21242" extrusionOk="0">
                <a:moveTo>
                  <a:pt x="20153" y="33"/>
                </a:moveTo>
                <a:cubicBezTo>
                  <a:pt x="12176" y="-358"/>
                  <a:pt x="4705" y="2681"/>
                  <a:pt x="1532" y="7607"/>
                </a:cubicBezTo>
                <a:cubicBezTo>
                  <a:pt x="-1447" y="12232"/>
                  <a:pt x="-6" y="17604"/>
                  <a:pt x="5189" y="21242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3" name="线条"/>
          <p:cNvSpPr/>
          <p:nvPr/>
        </p:nvSpPr>
        <p:spPr>
          <a:xfrm>
            <a:off x="17387391" y="9108961"/>
            <a:ext cx="2111444" cy="1580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71" extrusionOk="0">
                <a:moveTo>
                  <a:pt x="21600" y="889"/>
                </a:moveTo>
                <a:cubicBezTo>
                  <a:pt x="15123" y="-1529"/>
                  <a:pt x="8109" y="1084"/>
                  <a:pt x="3774" y="7530"/>
                </a:cubicBezTo>
                <a:cubicBezTo>
                  <a:pt x="1404" y="11055"/>
                  <a:pt x="72" y="15479"/>
                  <a:pt x="0" y="20071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4" name="线条"/>
          <p:cNvSpPr/>
          <p:nvPr/>
        </p:nvSpPr>
        <p:spPr>
          <a:xfrm>
            <a:off x="17368778" y="8631385"/>
            <a:ext cx="2116461" cy="1346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3" h="19815" extrusionOk="0">
                <a:moveTo>
                  <a:pt x="21313" y="4694"/>
                </a:moveTo>
                <a:cubicBezTo>
                  <a:pt x="16243" y="-1785"/>
                  <a:pt x="8626" y="-1528"/>
                  <a:pt x="3766" y="5286"/>
                </a:cubicBezTo>
                <a:cubicBezTo>
                  <a:pt x="1080" y="9052"/>
                  <a:pt x="-287" y="14398"/>
                  <a:pt x="51" y="19815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5" name="线条"/>
          <p:cNvSpPr/>
          <p:nvPr/>
        </p:nvSpPr>
        <p:spPr>
          <a:xfrm>
            <a:off x="17636642" y="4898549"/>
            <a:ext cx="2116462" cy="1346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3" h="19815" extrusionOk="0">
                <a:moveTo>
                  <a:pt x="21313" y="4694"/>
                </a:moveTo>
                <a:cubicBezTo>
                  <a:pt x="16243" y="-1785"/>
                  <a:pt x="8626" y="-1528"/>
                  <a:pt x="3766" y="5286"/>
                </a:cubicBezTo>
                <a:cubicBezTo>
                  <a:pt x="1080" y="9052"/>
                  <a:pt x="-287" y="14398"/>
                  <a:pt x="51" y="19815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6" name="线条"/>
          <p:cNvSpPr/>
          <p:nvPr/>
        </p:nvSpPr>
        <p:spPr>
          <a:xfrm>
            <a:off x="17438461" y="5384722"/>
            <a:ext cx="1857444" cy="569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9" extrusionOk="0">
                <a:moveTo>
                  <a:pt x="21600" y="21539"/>
                </a:moveTo>
                <a:cubicBezTo>
                  <a:pt x="18356" y="8048"/>
                  <a:pt x="13395" y="116"/>
                  <a:pt x="8130" y="1"/>
                </a:cubicBezTo>
                <a:cubicBezTo>
                  <a:pt x="5293" y="-61"/>
                  <a:pt x="2496" y="2210"/>
                  <a:pt x="0" y="6602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7" name="线条"/>
          <p:cNvSpPr/>
          <p:nvPr/>
        </p:nvSpPr>
        <p:spPr>
          <a:xfrm>
            <a:off x="17443479" y="4543248"/>
            <a:ext cx="2289244" cy="4814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444" y="19193"/>
                  <a:pt x="20671" y="16805"/>
                  <a:pt x="19299" y="14487"/>
                </a:cubicBezTo>
                <a:cubicBezTo>
                  <a:pt x="15971" y="8867"/>
                  <a:pt x="9264" y="3832"/>
                  <a:pt x="0" y="0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8" name="线条"/>
          <p:cNvSpPr/>
          <p:nvPr/>
        </p:nvSpPr>
        <p:spPr>
          <a:xfrm>
            <a:off x="18929472" y="7286448"/>
            <a:ext cx="657326" cy="2096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3" h="21600" extrusionOk="0">
                <a:moveTo>
                  <a:pt x="3181" y="21600"/>
                </a:moveTo>
                <a:cubicBezTo>
                  <a:pt x="-890" y="17581"/>
                  <a:pt x="-1057" y="13244"/>
                  <a:pt x="2703" y="9193"/>
                </a:cubicBezTo>
                <a:cubicBezTo>
                  <a:pt x="5991" y="5649"/>
                  <a:pt x="12161" y="2470"/>
                  <a:pt x="20543" y="0"/>
                </a:cubicBezTo>
              </a:path>
            </a:pathLst>
          </a:custGeom>
          <a:ln w="165100">
            <a:solidFill>
              <a:schemeClr val="accent1">
                <a:alpha val="75617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79" name="…"/>
          <p:cNvSpPr txBox="1"/>
          <p:nvPr/>
        </p:nvSpPr>
        <p:spPr>
          <a:xfrm rot="16200000">
            <a:off x="3805508" y="9379756"/>
            <a:ext cx="1485901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…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What does data center traffic look like?"/>
          <p:cNvSpPr txBox="1">
            <a:spLocks noGrp="1"/>
          </p:cNvSpPr>
          <p:nvPr>
            <p:ph type="title"/>
          </p:nvPr>
        </p:nvSpPr>
        <p:spPr>
          <a:xfrm>
            <a:off x="3048000" y="4261643"/>
            <a:ext cx="18288000" cy="2500314"/>
          </a:xfrm>
          <a:prstGeom prst="rect">
            <a:avLst/>
          </a:prstGeom>
        </p:spPr>
        <p:txBody>
          <a:bodyPr/>
          <a:lstStyle/>
          <a:p>
            <a:r>
              <a:t>What does data center traffic look like?</a:t>
            </a:r>
          </a:p>
        </p:txBody>
      </p:sp>
      <p:sp>
        <p:nvSpPr>
          <p:cNvPr id="284" name="It depends … on applications, scale, network design, …"/>
          <p:cNvSpPr txBox="1"/>
          <p:nvPr/>
        </p:nvSpPr>
        <p:spPr>
          <a:xfrm>
            <a:off x="3048000" y="5988843"/>
            <a:ext cx="18288000" cy="250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It depends … on applications, scale, network design, …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03A0FC-B692-438A-A693-0D49381BF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527" y="3134285"/>
            <a:ext cx="12888946" cy="7004238"/>
          </a:xfrm>
          <a:prstGeom prst="rect">
            <a:avLst/>
          </a:prstGeom>
        </p:spPr>
      </p:pic>
      <p:sp>
        <p:nvSpPr>
          <p:cNvPr id="288" name="Traffic characteristics: growing volu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Traffic characteristics: growing volume</a:t>
            </a:r>
          </a:p>
        </p:txBody>
      </p:sp>
      <p:sp>
        <p:nvSpPr>
          <p:cNvPr id="290" name="“Jupiter Rising: A Decade of Clos Topologies and Centralized Control in Google’s Datacenter Network”,  Arjun Singh et al. @ Google,  ACM SIGCOMM’15"/>
          <p:cNvSpPr txBox="1"/>
          <p:nvPr/>
        </p:nvSpPr>
        <p:spPr>
          <a:xfrm>
            <a:off x="4121150" y="10960682"/>
            <a:ext cx="16141701" cy="1145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“Jupiter Rising: A Decade of Clos Topologies and Centralized Control in Google’s Datacenter Network”,  Arjun Singh et al. @ </a:t>
            </a:r>
            <a:r>
              <a:rPr b="1">
                <a:solidFill>
                  <a:srgbClr val="B51A00"/>
                </a:solidFill>
              </a:rPr>
              <a:t>Google</a:t>
            </a:r>
            <a:r>
              <a:t>,  ACM SIGCOMM’15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F60201B-5D1A-4DED-B179-4C84A367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website available!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D0C2EA-A912-4F4F-A5E0-7F95E397ED7D}"/>
              </a:ext>
            </a:extLst>
          </p:cNvPr>
          <p:cNvSpPr/>
          <p:nvPr/>
        </p:nvSpPr>
        <p:spPr>
          <a:xfrm>
            <a:off x="1922833" y="3007362"/>
            <a:ext cx="2053833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https://1989chenguo.github.io/Courses/CloudComputing2018Spring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D3FBE5-984A-42C2-871A-3B0F0EDAC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298" y="4638578"/>
            <a:ext cx="21968672" cy="72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224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2DA477-D150-4DC2-8B68-8BB6740A0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15" y="2784316"/>
            <a:ext cx="10532372" cy="7529860"/>
          </a:xfrm>
          <a:prstGeom prst="rect">
            <a:avLst/>
          </a:prstGeom>
        </p:spPr>
      </p:pic>
      <p:sp>
        <p:nvSpPr>
          <p:cNvPr id="291" name="Facebook: “machine to machine” traffic is several orders of magnitude larger than what goes out to the Internet"/>
          <p:cNvSpPr txBox="1"/>
          <p:nvPr/>
        </p:nvSpPr>
        <p:spPr>
          <a:xfrm>
            <a:off x="645477" y="7916133"/>
            <a:ext cx="23508247" cy="330517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blurRad="190500" dist="8455" dir="5400000" rotWithShape="0">
              <a:srgbClr val="000000"/>
            </a:outerShdw>
            <a:reflection stA="25491" endPos="40000" dir="5400000" sy="-100000" algn="bl" rotWithShape="0"/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72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Facebook: </a:t>
            </a:r>
            <a:r>
              <a:rPr i="1" dirty="0"/>
              <a:t>“machine to machine” traffic is several orders of magnitude larger than what goes out to the Internet</a:t>
            </a:r>
          </a:p>
        </p:txBody>
      </p:sp>
      <p:sp>
        <p:nvSpPr>
          <p:cNvPr id="288" name="Traffic characteristics: growing volu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Traffic characteristics: growing volume</a:t>
            </a:r>
          </a:p>
        </p:txBody>
      </p:sp>
      <p:sp>
        <p:nvSpPr>
          <p:cNvPr id="290" name="“Jupiter Rising: A Decade of Clos Topologies and Centralized Control in Google’s Datacenter Network”,  Arjun Singh et al. @ Google,  ACM SIGCOMM’15"/>
          <p:cNvSpPr txBox="1"/>
          <p:nvPr/>
        </p:nvSpPr>
        <p:spPr>
          <a:xfrm>
            <a:off x="4121149" y="11686651"/>
            <a:ext cx="1614170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“</a:t>
            </a:r>
            <a:r>
              <a:rPr lang="en-US" dirty="0"/>
              <a:t>Introducing data center fabric, the next-generation Facebook data center</a:t>
            </a:r>
            <a:r>
              <a:rPr dirty="0"/>
              <a:t>”, @ </a:t>
            </a:r>
            <a:r>
              <a:rPr lang="en-US" b="1" dirty="0">
                <a:solidFill>
                  <a:srgbClr val="B51A00"/>
                </a:solidFill>
              </a:rPr>
              <a:t>Facebook</a:t>
            </a:r>
            <a:r>
              <a:rPr dirty="0"/>
              <a:t>,  </a:t>
            </a:r>
            <a:r>
              <a:rPr lang="en-US" altLang="zh-CN" dirty="0"/>
              <a:t>2014 Facebook official blog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623072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D95671-3360-4B7A-B14C-AA64DC54A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268" y="3379430"/>
            <a:ext cx="14171506" cy="3989906"/>
          </a:xfrm>
          <a:prstGeom prst="rect">
            <a:avLst/>
          </a:prstGeom>
        </p:spPr>
      </p:pic>
      <p:sp>
        <p:nvSpPr>
          <p:cNvPr id="295" name="Traffic characteristics: rack loca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Traffic characteristics: rack locality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76FE099-F204-4423-8A25-42FBF51FD282}"/>
              </a:ext>
            </a:extLst>
          </p:cNvPr>
          <p:cNvGrpSpPr/>
          <p:nvPr/>
        </p:nvGrpSpPr>
        <p:grpSpPr>
          <a:xfrm>
            <a:off x="0" y="8072358"/>
            <a:ext cx="24321398" cy="5021072"/>
            <a:chOff x="0" y="8072358"/>
            <a:chExt cx="24321398" cy="502107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1D67F08-2CAC-44E2-991F-836809633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2443" y="8072358"/>
              <a:ext cx="14408955" cy="5021072"/>
            </a:xfrm>
            <a:prstGeom prst="rect">
              <a:avLst/>
            </a:prstGeom>
          </p:spPr>
        </p:pic>
        <p:grpSp>
          <p:nvGrpSpPr>
            <p:cNvPr id="300" name="成组"/>
            <p:cNvGrpSpPr/>
            <p:nvPr/>
          </p:nvGrpSpPr>
          <p:grpSpPr>
            <a:xfrm>
              <a:off x="0" y="9047254"/>
              <a:ext cx="10006848" cy="2833829"/>
              <a:chOff x="0" y="19049"/>
              <a:chExt cx="10006846" cy="2833826"/>
            </a:xfrm>
          </p:grpSpPr>
          <p:sp>
            <p:nvSpPr>
              <p:cNvPr id="298" name="“Jupiter Rising: A Decade of Clos Topologies and…"/>
              <p:cNvSpPr txBox="1"/>
              <p:nvPr/>
            </p:nvSpPr>
            <p:spPr>
              <a:xfrm>
                <a:off x="0" y="1088291"/>
                <a:ext cx="10006846" cy="17645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3600">
                    <a:solidFill>
                      <a:srgbClr val="5E646C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dirty="0"/>
                  <a:t>“Jupiter Rising: A Decade of Clos Topologies and </a:t>
                </a:r>
              </a:p>
              <a:p>
                <a:pPr>
                  <a:defRPr sz="3600">
                    <a:solidFill>
                      <a:srgbClr val="5E646C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dirty="0"/>
                  <a:t>Centralized Control in Google’s Datacenter Network”</a:t>
                </a:r>
              </a:p>
              <a:p>
                <a:pPr>
                  <a:defRPr sz="3600">
                    <a:solidFill>
                      <a:srgbClr val="5E646C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dirty="0"/>
                  <a:t>Arjun Singh et al.,  ACM SIGCOMM’15</a:t>
                </a:r>
              </a:p>
            </p:txBody>
          </p:sp>
          <p:sp>
            <p:nvSpPr>
              <p:cNvPr id="299" name="Google"/>
              <p:cNvSpPr txBox="1"/>
              <p:nvPr/>
            </p:nvSpPr>
            <p:spPr>
              <a:xfrm>
                <a:off x="3343161" y="19049"/>
                <a:ext cx="2867225" cy="10191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6000" b="1">
                    <a:solidFill>
                      <a:srgbClr val="B51A00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>
                  <a:defRPr b="0">
                    <a:solidFill>
                      <a:srgbClr val="5E646C"/>
                    </a:solidFill>
                  </a:defRPr>
                </a:pPr>
                <a:r>
                  <a:rPr b="1">
                    <a:solidFill>
                      <a:srgbClr val="B51A00"/>
                    </a:solidFill>
                  </a:rPr>
                  <a:t>Google</a:t>
                </a:r>
              </a:p>
            </p:txBody>
          </p:sp>
        </p:grpSp>
      </p:grpSp>
      <p:grpSp>
        <p:nvGrpSpPr>
          <p:cNvPr id="304" name="成组"/>
          <p:cNvGrpSpPr/>
          <p:nvPr/>
        </p:nvGrpSpPr>
        <p:grpSpPr>
          <a:xfrm>
            <a:off x="50800" y="4015177"/>
            <a:ext cx="10213948" cy="2263578"/>
            <a:chOff x="0" y="19049"/>
            <a:chExt cx="10213947" cy="2263576"/>
          </a:xfrm>
        </p:grpSpPr>
        <p:sp>
          <p:nvSpPr>
            <p:cNvPr id="302" name="“Inside the Social Network’s (Datacenter) Network”…"/>
            <p:cNvSpPr txBox="1"/>
            <p:nvPr/>
          </p:nvSpPr>
          <p:spPr>
            <a:xfrm>
              <a:off x="0" y="1139626"/>
              <a:ext cx="10213948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“Inside the Social Network’s (Datacenter) Network”</a:t>
              </a:r>
            </a:p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Arjun Roy et al.,  ACM SIGCOMM’15</a:t>
              </a:r>
            </a:p>
          </p:txBody>
        </p:sp>
        <p:sp>
          <p:nvSpPr>
            <p:cNvPr id="303" name="Facebook"/>
            <p:cNvSpPr txBox="1"/>
            <p:nvPr/>
          </p:nvSpPr>
          <p:spPr>
            <a:xfrm>
              <a:off x="2783927" y="19049"/>
              <a:ext cx="3884092" cy="1019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000" b="1">
                  <a:solidFill>
                    <a:srgbClr val="B51A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>
                <a:defRPr b="0">
                  <a:solidFill>
                    <a:srgbClr val="5E646C"/>
                  </a:solidFill>
                </a:defRPr>
              </a:pPr>
              <a:r>
                <a:rPr b="1">
                  <a:solidFill>
                    <a:srgbClr val="B51A00"/>
                  </a:solidFill>
                </a:rPr>
                <a:t>Facebook</a:t>
              </a:r>
            </a:p>
          </p:txBody>
        </p:sp>
      </p:grpSp>
      <p:pic>
        <p:nvPicPr>
          <p:cNvPr id="305" name="矩形" descr="矩形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06848" y="3268855"/>
            <a:ext cx="4526088" cy="3357688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306" name="矩形" descr="矩形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147048" y="6278755"/>
            <a:ext cx="2798888" cy="1147888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307" name="椭圆形" descr="椭圆形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80000">
            <a:off x="17546406" y="8190052"/>
            <a:ext cx="6733604" cy="1757928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1" animBg="1" advAuto="0"/>
      <p:bldP spid="305" grpId="2" animBg="1" advAuto="0"/>
      <p:bldP spid="306" grpId="3" animBg="1" advAuto="0"/>
      <p:bldP spid="306" grpId="4" animBg="1" advAuto="0"/>
      <p:bldP spid="307" grpId="6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7BD237-75A0-4F18-91DE-A61E07877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324" y="4108556"/>
            <a:ext cx="10213635" cy="7107131"/>
          </a:xfrm>
          <a:prstGeom prst="rect">
            <a:avLst/>
          </a:prstGeom>
        </p:spPr>
      </p:pic>
      <p:sp>
        <p:nvSpPr>
          <p:cNvPr id="311" name="Traffic characteristics: rack loca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Traffic characteristics: rack locality</a:t>
            </a:r>
          </a:p>
        </p:txBody>
      </p:sp>
      <p:sp>
        <p:nvSpPr>
          <p:cNvPr id="312" name="“Network Traffic Characteristics of Data Centers in the Wild”…"/>
          <p:cNvSpPr txBox="1"/>
          <p:nvPr/>
        </p:nvSpPr>
        <p:spPr>
          <a:xfrm>
            <a:off x="6386526" y="11215687"/>
            <a:ext cx="1161094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“Network Traffic Characteristics of Data Centers in the Wild”</a:t>
            </a:r>
          </a:p>
          <a:p>
            <a: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Theophilus Benson et al.,  ACM IMC’10</a:t>
            </a:r>
          </a:p>
        </p:txBody>
      </p:sp>
      <p:grpSp>
        <p:nvGrpSpPr>
          <p:cNvPr id="317" name="成组"/>
          <p:cNvGrpSpPr/>
          <p:nvPr/>
        </p:nvGrpSpPr>
        <p:grpSpPr>
          <a:xfrm>
            <a:off x="8674061" y="5075417"/>
            <a:ext cx="13918868" cy="3703773"/>
            <a:chOff x="-19065" y="-20034"/>
            <a:chExt cx="13918867" cy="3703771"/>
          </a:xfrm>
        </p:grpSpPr>
        <p:sp>
          <p:nvSpPr>
            <p:cNvPr id="314" name="成组"/>
            <p:cNvSpPr txBox="1"/>
            <p:nvPr/>
          </p:nvSpPr>
          <p:spPr>
            <a:xfrm>
              <a:off x="9672190" y="397297"/>
              <a:ext cx="4227612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Rack-local traffic</a:t>
              </a:r>
            </a:p>
          </p:txBody>
        </p:sp>
        <p:pic>
          <p:nvPicPr>
            <p:cNvPr id="315" name="形状" descr="形状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9066" y="-20035"/>
              <a:ext cx="8562944" cy="3703773"/>
            </a:xfrm>
            <a:prstGeom prst="rect">
              <a:avLst/>
            </a:prstGeom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18" name="连接线"/>
            <p:cNvSpPr/>
            <p:nvPr/>
          </p:nvSpPr>
          <p:spPr>
            <a:xfrm>
              <a:off x="7077096" y="544373"/>
              <a:ext cx="2444181" cy="72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42" extrusionOk="0">
                  <a:moveTo>
                    <a:pt x="21600" y="5258"/>
                  </a:moveTo>
                  <a:cubicBezTo>
                    <a:pt x="14738" y="-4558"/>
                    <a:pt x="7538" y="-630"/>
                    <a:pt x="0" y="17042"/>
                  </a:cubicBezTo>
                </a:path>
              </a:pathLst>
            </a:cu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raffic characteristics: concurrent flows"/>
          <p:cNvSpPr txBox="1">
            <a:spLocks noGrp="1"/>
          </p:cNvSpPr>
          <p:nvPr>
            <p:ph type="title"/>
          </p:nvPr>
        </p:nvSpPr>
        <p:spPr>
          <a:xfrm>
            <a:off x="3048000" y="0"/>
            <a:ext cx="18573949" cy="2500313"/>
          </a:xfrm>
          <a:prstGeom prst="rect">
            <a:avLst/>
          </a:prstGeom>
        </p:spPr>
        <p:txBody>
          <a:bodyPr/>
          <a:lstStyle/>
          <a:p>
            <a:r>
              <a:t>Traffic characteristics: concurrent flows</a:t>
            </a:r>
          </a:p>
        </p:txBody>
      </p:sp>
      <p:sp>
        <p:nvSpPr>
          <p:cNvPr id="323" name="“Web servers and cache hosts have 100s to 1000s of concurrent connections”"/>
          <p:cNvSpPr txBox="1"/>
          <p:nvPr/>
        </p:nvSpPr>
        <p:spPr>
          <a:xfrm>
            <a:off x="13090999" y="2147150"/>
            <a:ext cx="10390444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8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“Web servers and cache hosts have </a:t>
            </a:r>
            <a:r>
              <a:rPr b="1" dirty="0">
                <a:solidFill>
                  <a:schemeClr val="accent5"/>
                </a:solidFill>
              </a:rPr>
              <a:t>100s to 1000s</a:t>
            </a:r>
            <a:r>
              <a:rPr dirty="0"/>
              <a:t> of concurrent connections”</a:t>
            </a:r>
          </a:p>
        </p:txBody>
      </p:sp>
      <p:grpSp>
        <p:nvGrpSpPr>
          <p:cNvPr id="326" name="成组"/>
          <p:cNvGrpSpPr/>
          <p:nvPr/>
        </p:nvGrpSpPr>
        <p:grpSpPr>
          <a:xfrm>
            <a:off x="1295400" y="2606492"/>
            <a:ext cx="10213948" cy="2263578"/>
            <a:chOff x="0" y="19049"/>
            <a:chExt cx="10213947" cy="2263576"/>
          </a:xfrm>
        </p:grpSpPr>
        <p:sp>
          <p:nvSpPr>
            <p:cNvPr id="324" name="“Inside the Social Network’s (Datacenter) Network”…"/>
            <p:cNvSpPr txBox="1"/>
            <p:nvPr/>
          </p:nvSpPr>
          <p:spPr>
            <a:xfrm>
              <a:off x="0" y="1139626"/>
              <a:ext cx="10213948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“Inside the Social Network’s (Datacenter) Network”</a:t>
              </a:r>
            </a:p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Arjun Roy et al.,  ACM SIGCOMM’15</a:t>
              </a:r>
            </a:p>
          </p:txBody>
        </p:sp>
        <p:sp>
          <p:nvSpPr>
            <p:cNvPr id="325" name="Facebook"/>
            <p:cNvSpPr txBox="1"/>
            <p:nvPr/>
          </p:nvSpPr>
          <p:spPr>
            <a:xfrm>
              <a:off x="2783927" y="19049"/>
              <a:ext cx="3884092" cy="1019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000" b="1">
                  <a:solidFill>
                    <a:srgbClr val="B51A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>
                <a:defRPr b="0">
                  <a:solidFill>
                    <a:srgbClr val="5E646C"/>
                  </a:solidFill>
                </a:defRPr>
              </a:pPr>
              <a:r>
                <a:rPr b="1">
                  <a:solidFill>
                    <a:srgbClr val="B51A00"/>
                  </a:solidFill>
                </a:rPr>
                <a:t>Facebook</a:t>
              </a:r>
            </a:p>
          </p:txBody>
        </p:sp>
      </p:grpSp>
      <p:sp>
        <p:nvSpPr>
          <p:cNvPr id="327" name="“Hadoop nodes have approximately 25 concurrent connections on average.”"/>
          <p:cNvSpPr txBox="1"/>
          <p:nvPr/>
        </p:nvSpPr>
        <p:spPr>
          <a:xfrm>
            <a:off x="13090999" y="3975781"/>
            <a:ext cx="9997601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8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“Hadoop nodes have approximately </a:t>
            </a:r>
            <a:r>
              <a:rPr b="1" dirty="0">
                <a:solidFill>
                  <a:schemeClr val="accent5"/>
                </a:solidFill>
              </a:rPr>
              <a:t>25</a:t>
            </a:r>
            <a:r>
              <a:rPr dirty="0"/>
              <a:t> concurrent connections on average.”</a:t>
            </a:r>
          </a:p>
        </p:txBody>
      </p:sp>
      <p:grpSp>
        <p:nvGrpSpPr>
          <p:cNvPr id="330" name="成组"/>
          <p:cNvGrpSpPr/>
          <p:nvPr/>
        </p:nvGrpSpPr>
        <p:grpSpPr>
          <a:xfrm>
            <a:off x="322003" y="6810167"/>
            <a:ext cx="11869997" cy="2398973"/>
            <a:chOff x="-1425464" y="19049"/>
            <a:chExt cx="11869995" cy="2398971"/>
          </a:xfrm>
        </p:grpSpPr>
        <p:sp>
          <p:nvSpPr>
            <p:cNvPr id="328" name="“The Nature of Datacenter Traffic: Measurements &amp; Analysis”…"/>
            <p:cNvSpPr txBox="1"/>
            <p:nvPr/>
          </p:nvSpPr>
          <p:spPr>
            <a:xfrm>
              <a:off x="-1425464" y="1207433"/>
              <a:ext cx="11869995" cy="12105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“The Nature of Datacenter Traffic: Measurements &amp; Analysis”</a:t>
              </a:r>
            </a:p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Srikanth </a:t>
              </a:r>
              <a:r>
                <a:rPr dirty="0" err="1"/>
                <a:t>Kandula</a:t>
              </a:r>
              <a:r>
                <a:rPr dirty="0"/>
                <a:t> et al. (</a:t>
              </a:r>
              <a:r>
                <a:rPr dirty="0">
                  <a:solidFill>
                    <a:schemeClr val="accent5"/>
                  </a:solidFill>
                </a:rPr>
                <a:t>Microsoft</a:t>
              </a:r>
              <a:r>
                <a:rPr dirty="0"/>
                <a:t> Research),  ACM IMC’09</a:t>
              </a:r>
            </a:p>
          </p:txBody>
        </p:sp>
        <p:sp>
          <p:nvSpPr>
            <p:cNvPr id="329" name="1500 server cluster @ ??"/>
            <p:cNvSpPr txBox="1"/>
            <p:nvPr/>
          </p:nvSpPr>
          <p:spPr>
            <a:xfrm>
              <a:off x="67628" y="19049"/>
              <a:ext cx="9316691" cy="1019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000" b="1">
                  <a:solidFill>
                    <a:srgbClr val="B51A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>
                <a:defRPr b="0">
                  <a:solidFill>
                    <a:srgbClr val="5E646C"/>
                  </a:solidFill>
                </a:defRPr>
              </a:pPr>
              <a:r>
                <a:rPr b="1">
                  <a:solidFill>
                    <a:srgbClr val="B51A00"/>
                  </a:solidFill>
                </a:rPr>
                <a:t>1500 server cluster @ ??</a:t>
              </a:r>
            </a:p>
          </p:txBody>
        </p:sp>
      </p:grpSp>
      <p:sp>
        <p:nvSpPr>
          <p:cNvPr id="331" name="“median numbers of correspondents for a server are two (other) servers within its rack and four servers outside the rack”"/>
          <p:cNvSpPr txBox="1"/>
          <p:nvPr/>
        </p:nvSpPr>
        <p:spPr>
          <a:xfrm>
            <a:off x="12833393" y="6890557"/>
            <a:ext cx="10390444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8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“median numbers of correspondents for a server are </a:t>
            </a:r>
            <a:r>
              <a:rPr dirty="0">
                <a:solidFill>
                  <a:schemeClr val="accent5"/>
                </a:solidFill>
              </a:rPr>
              <a:t>two</a:t>
            </a:r>
            <a:r>
              <a:rPr dirty="0"/>
              <a:t> (other) servers within its rack and </a:t>
            </a:r>
            <a:r>
              <a:rPr dirty="0">
                <a:solidFill>
                  <a:schemeClr val="accent5"/>
                </a:solidFill>
              </a:rPr>
              <a:t>four</a:t>
            </a:r>
            <a:r>
              <a:rPr dirty="0"/>
              <a:t> servers outside the rack”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7748049-F858-4ED0-98E9-A69A4CE11090}"/>
              </a:ext>
            </a:extLst>
          </p:cNvPr>
          <p:cNvGrpSpPr/>
          <p:nvPr/>
        </p:nvGrpSpPr>
        <p:grpSpPr>
          <a:xfrm>
            <a:off x="266982" y="9723527"/>
            <a:ext cx="22395558" cy="3690645"/>
            <a:chOff x="266982" y="9723527"/>
            <a:chExt cx="22395558" cy="3690645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4777BF5-1BCE-4C16-9107-7D5E431B3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94690" y="9723527"/>
              <a:ext cx="9267850" cy="3690645"/>
            </a:xfrm>
            <a:prstGeom prst="rect">
              <a:avLst/>
            </a:prstGeom>
          </p:spPr>
        </p:pic>
        <p:grpSp>
          <p:nvGrpSpPr>
            <p:cNvPr id="13" name="成组">
              <a:extLst>
                <a:ext uri="{FF2B5EF4-FFF2-40B4-BE49-F238E27FC236}">
                  <a16:creationId xmlns:a16="http://schemas.microsoft.com/office/drawing/2014/main" id="{518A89DE-7A0A-40A2-BB4E-6C40F4D3FE55}"/>
                </a:ext>
              </a:extLst>
            </p:cNvPr>
            <p:cNvGrpSpPr/>
            <p:nvPr/>
          </p:nvGrpSpPr>
          <p:grpSpPr>
            <a:xfrm>
              <a:off x="266982" y="10334372"/>
              <a:ext cx="11869997" cy="2423184"/>
              <a:chOff x="-1425464" y="-5162"/>
              <a:chExt cx="11869995" cy="2423182"/>
            </a:xfrm>
          </p:grpSpPr>
          <p:sp>
            <p:nvSpPr>
              <p:cNvPr id="14" name="“The Nature of Datacenter Traffic: Measurements &amp; Analysis”…">
                <a:extLst>
                  <a:ext uri="{FF2B5EF4-FFF2-40B4-BE49-F238E27FC236}">
                    <a16:creationId xmlns:a16="http://schemas.microsoft.com/office/drawing/2014/main" id="{BB96F9D5-907D-48F4-B5E9-8607B2ED99EB}"/>
                  </a:ext>
                </a:extLst>
              </p:cNvPr>
              <p:cNvSpPr txBox="1"/>
              <p:nvPr/>
            </p:nvSpPr>
            <p:spPr>
              <a:xfrm>
                <a:off x="-1425464" y="1207433"/>
                <a:ext cx="11869995" cy="12105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3600">
                    <a:solidFill>
                      <a:srgbClr val="5E646C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dirty="0"/>
                  <a:t>“</a:t>
                </a:r>
                <a:r>
                  <a:rPr lang="en-US" dirty="0"/>
                  <a:t>Data Center TCP (DCTCP)</a:t>
                </a:r>
                <a:r>
                  <a:rPr dirty="0"/>
                  <a:t>”</a:t>
                </a:r>
              </a:p>
              <a:p>
                <a:pPr>
                  <a:defRPr sz="3600">
                    <a:solidFill>
                      <a:srgbClr val="5E646C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lang="en-US" dirty="0"/>
                  <a:t>Mohammad Alizadeh </a:t>
                </a:r>
                <a:r>
                  <a:rPr dirty="0"/>
                  <a:t>et al</a:t>
                </a:r>
                <a:r>
                  <a:rPr lang="en-US" altLang="zh-CN" dirty="0"/>
                  <a:t>., </a:t>
                </a:r>
                <a:r>
                  <a:rPr dirty="0"/>
                  <a:t>ACM </a:t>
                </a:r>
                <a:r>
                  <a:rPr lang="en-US" dirty="0"/>
                  <a:t>SIGCOMM</a:t>
                </a:r>
                <a:r>
                  <a:rPr dirty="0"/>
                  <a:t>’</a:t>
                </a:r>
                <a:r>
                  <a:rPr lang="en-US" altLang="zh-CN" dirty="0"/>
                  <a:t>10</a:t>
                </a:r>
                <a:endParaRPr dirty="0"/>
              </a:p>
            </p:txBody>
          </p:sp>
          <p:sp>
            <p:nvSpPr>
              <p:cNvPr id="15" name="1500 server cluster @ ??">
                <a:extLst>
                  <a:ext uri="{FF2B5EF4-FFF2-40B4-BE49-F238E27FC236}">
                    <a16:creationId xmlns:a16="http://schemas.microsoft.com/office/drawing/2014/main" id="{67A10A95-99E7-46F8-9C66-E5A5A6D11F01}"/>
                  </a:ext>
                </a:extLst>
              </p:cNvPr>
              <p:cNvSpPr txBox="1"/>
              <p:nvPr/>
            </p:nvSpPr>
            <p:spPr>
              <a:xfrm>
                <a:off x="1198571" y="-5162"/>
                <a:ext cx="7054814" cy="10675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6000" b="1">
                    <a:solidFill>
                      <a:srgbClr val="B51A00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>
                  <a:defRPr b="0">
                    <a:solidFill>
                      <a:srgbClr val="5E646C"/>
                    </a:solidFill>
                  </a:defRPr>
                </a:pPr>
                <a:r>
                  <a:rPr lang="en-US" altLang="zh-CN" b="1" dirty="0">
                    <a:solidFill>
                      <a:srgbClr val="B51A00"/>
                    </a:solidFill>
                  </a:rPr>
                  <a:t>Microsoft web search</a:t>
                </a:r>
                <a:endParaRPr b="1" dirty="0">
                  <a:solidFill>
                    <a:srgbClr val="B51A00"/>
                  </a:solidFill>
                </a:endParaRP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1" animBg="1" advAuto="0"/>
      <p:bldP spid="330" grpId="2" animBg="1" advAuto="0"/>
      <p:bldP spid="331" grpId="3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716DA2-0CBA-4C2A-A5F6-520773B77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7372" y="2593112"/>
            <a:ext cx="9722021" cy="5822702"/>
          </a:xfrm>
          <a:prstGeom prst="rect">
            <a:avLst/>
          </a:prstGeom>
        </p:spPr>
      </p:pic>
      <p:sp>
        <p:nvSpPr>
          <p:cNvPr id="335" name="Traffic characteristics: flow arrival rate"/>
          <p:cNvSpPr txBox="1">
            <a:spLocks noGrp="1"/>
          </p:cNvSpPr>
          <p:nvPr>
            <p:ph type="title"/>
          </p:nvPr>
        </p:nvSpPr>
        <p:spPr>
          <a:xfrm>
            <a:off x="3048000" y="0"/>
            <a:ext cx="18573949" cy="2500313"/>
          </a:xfrm>
          <a:prstGeom prst="rect">
            <a:avLst/>
          </a:prstGeom>
        </p:spPr>
        <p:txBody>
          <a:bodyPr/>
          <a:lstStyle/>
          <a:p>
            <a:r>
              <a:rPr dirty="0"/>
              <a:t>Traffic characteristics: flow arrival rate</a:t>
            </a:r>
          </a:p>
        </p:txBody>
      </p:sp>
      <p:sp>
        <p:nvSpPr>
          <p:cNvPr id="336" name="“median inter-arrival times of approximately 2ms”"/>
          <p:cNvSpPr txBox="1"/>
          <p:nvPr/>
        </p:nvSpPr>
        <p:spPr>
          <a:xfrm>
            <a:off x="9711442" y="3501904"/>
            <a:ext cx="9722021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“median inter-arrival times of approximately </a:t>
            </a:r>
            <a:r>
              <a:rPr dirty="0">
                <a:solidFill>
                  <a:schemeClr val="accent5"/>
                </a:solidFill>
              </a:rPr>
              <a:t>2ms</a:t>
            </a:r>
            <a:r>
              <a:rPr dirty="0"/>
              <a:t>”</a:t>
            </a:r>
          </a:p>
        </p:txBody>
      </p:sp>
      <p:grpSp>
        <p:nvGrpSpPr>
          <p:cNvPr id="339" name="成组"/>
          <p:cNvGrpSpPr/>
          <p:nvPr/>
        </p:nvGrpSpPr>
        <p:grpSpPr>
          <a:xfrm>
            <a:off x="1295400" y="4279651"/>
            <a:ext cx="10213948" cy="2263578"/>
            <a:chOff x="0" y="19049"/>
            <a:chExt cx="10213947" cy="2263576"/>
          </a:xfrm>
        </p:grpSpPr>
        <p:sp>
          <p:nvSpPr>
            <p:cNvPr id="337" name="“Inside the Social Network’s (Datacenter) Network”…"/>
            <p:cNvSpPr txBox="1"/>
            <p:nvPr/>
          </p:nvSpPr>
          <p:spPr>
            <a:xfrm>
              <a:off x="0" y="1139626"/>
              <a:ext cx="10213948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“Inside the Social Network’s (Datacenter) Network”</a:t>
              </a:r>
            </a:p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Arjun Roy et al.,  ACM SIGCOMM’15</a:t>
              </a:r>
            </a:p>
          </p:txBody>
        </p:sp>
        <p:sp>
          <p:nvSpPr>
            <p:cNvPr id="338" name="Facebook"/>
            <p:cNvSpPr txBox="1"/>
            <p:nvPr/>
          </p:nvSpPr>
          <p:spPr>
            <a:xfrm>
              <a:off x="2783927" y="19049"/>
              <a:ext cx="3884092" cy="1019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000" b="1">
                  <a:solidFill>
                    <a:srgbClr val="B51A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>
                <a:defRPr b="0">
                  <a:solidFill>
                    <a:srgbClr val="5E646C"/>
                  </a:solidFill>
                </a:defRPr>
              </a:pPr>
              <a:r>
                <a:rPr b="1">
                  <a:solidFill>
                    <a:srgbClr val="B51A00"/>
                  </a:solidFill>
                </a:rPr>
                <a:t>Facebook</a:t>
              </a:r>
            </a:p>
          </p:txBody>
        </p:sp>
      </p:grpSp>
      <p:grpSp>
        <p:nvGrpSpPr>
          <p:cNvPr id="342" name="成组"/>
          <p:cNvGrpSpPr/>
          <p:nvPr/>
        </p:nvGrpSpPr>
        <p:grpSpPr>
          <a:xfrm>
            <a:off x="408562" y="9594849"/>
            <a:ext cx="11714354" cy="2398973"/>
            <a:chOff x="-1269821" y="19049"/>
            <a:chExt cx="11714352" cy="2398971"/>
          </a:xfrm>
        </p:grpSpPr>
        <p:sp>
          <p:nvSpPr>
            <p:cNvPr id="340" name="“The Nature of Datacenter Traffic: Measurements &amp; Analysis”…"/>
            <p:cNvSpPr txBox="1"/>
            <p:nvPr/>
          </p:nvSpPr>
          <p:spPr>
            <a:xfrm>
              <a:off x="-1269821" y="1207433"/>
              <a:ext cx="11714352" cy="12105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“The Nature of Datacenter Traffic: Measurements &amp; Analysis”</a:t>
              </a:r>
            </a:p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Srikanth </a:t>
              </a:r>
              <a:r>
                <a:rPr dirty="0" err="1"/>
                <a:t>Kandula</a:t>
              </a:r>
              <a:r>
                <a:rPr dirty="0"/>
                <a:t> et al. (</a:t>
              </a:r>
              <a:r>
                <a:rPr dirty="0">
                  <a:solidFill>
                    <a:schemeClr val="accent5"/>
                  </a:solidFill>
                </a:rPr>
                <a:t>Microsoft</a:t>
              </a:r>
              <a:r>
                <a:rPr dirty="0"/>
                <a:t> Research),  ACM IMC’09</a:t>
              </a:r>
            </a:p>
          </p:txBody>
        </p:sp>
        <p:sp>
          <p:nvSpPr>
            <p:cNvPr id="341" name="1500 server cluster @ ??"/>
            <p:cNvSpPr txBox="1"/>
            <p:nvPr/>
          </p:nvSpPr>
          <p:spPr>
            <a:xfrm>
              <a:off x="67628" y="19049"/>
              <a:ext cx="9316691" cy="1019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000" b="1">
                  <a:solidFill>
                    <a:srgbClr val="B51A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>
                <a:defRPr b="0">
                  <a:solidFill>
                    <a:srgbClr val="5E646C"/>
                  </a:solidFill>
                </a:defRPr>
              </a:pPr>
              <a:r>
                <a:rPr b="1">
                  <a:solidFill>
                    <a:srgbClr val="B51A00"/>
                  </a:solidFill>
                </a:rPr>
                <a:t>1500 server cluster @ ??</a:t>
              </a:r>
            </a:p>
          </p:txBody>
        </p:sp>
      </p:grpSp>
      <p:sp>
        <p:nvSpPr>
          <p:cNvPr id="343" name="&lt; 0.1x Facebook’s rate"/>
          <p:cNvSpPr txBox="1"/>
          <p:nvPr/>
        </p:nvSpPr>
        <p:spPr>
          <a:xfrm>
            <a:off x="13090999" y="10363200"/>
            <a:ext cx="972427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&lt; 0.1x Facebook’s rate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 animBg="1"/>
      <p:bldP spid="342" grpId="1" animBg="1" advAuto="0"/>
      <p:bldP spid="343" grpId="2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raffic characteristics: flow siz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Traffic characteristics: flow sizes</a:t>
            </a:r>
          </a:p>
        </p:txBody>
      </p:sp>
      <p:grpSp>
        <p:nvGrpSpPr>
          <p:cNvPr id="362" name="成组"/>
          <p:cNvGrpSpPr/>
          <p:nvPr/>
        </p:nvGrpSpPr>
        <p:grpSpPr>
          <a:xfrm>
            <a:off x="13109922" y="3274045"/>
            <a:ext cx="9692978" cy="1681511"/>
            <a:chOff x="0" y="0"/>
            <a:chExt cx="9692977" cy="1681510"/>
          </a:xfrm>
        </p:grpSpPr>
        <p:sp>
          <p:nvSpPr>
            <p:cNvPr id="360" name="Hadoop:   median flow &lt;1KB"/>
            <p:cNvSpPr txBox="1"/>
            <p:nvPr/>
          </p:nvSpPr>
          <p:spPr>
            <a:xfrm>
              <a:off x="0" y="0"/>
              <a:ext cx="7485956" cy="1539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Hadoop:   median flow &lt;1KB</a:t>
              </a:r>
            </a:p>
          </p:txBody>
        </p:sp>
        <p:sp>
          <p:nvSpPr>
            <p:cNvPr id="361" name="&lt;5% exceed 1MB or 100sec"/>
            <p:cNvSpPr txBox="1"/>
            <p:nvPr/>
          </p:nvSpPr>
          <p:spPr>
            <a:xfrm>
              <a:off x="2618978" y="840135"/>
              <a:ext cx="7074000" cy="841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&lt;5% exceed 1MB or 100sec</a:t>
              </a:r>
            </a:p>
          </p:txBody>
        </p:sp>
      </p:grpSp>
      <p:grpSp>
        <p:nvGrpSpPr>
          <p:cNvPr id="365" name="成组"/>
          <p:cNvGrpSpPr/>
          <p:nvPr/>
        </p:nvGrpSpPr>
        <p:grpSpPr>
          <a:xfrm>
            <a:off x="13102976" y="5325095"/>
            <a:ext cx="8896848" cy="1778968"/>
            <a:chOff x="0" y="0"/>
            <a:chExt cx="8896846" cy="1778967"/>
          </a:xfrm>
        </p:grpSpPr>
        <p:sp>
          <p:nvSpPr>
            <p:cNvPr id="363" name="成组"/>
            <p:cNvSpPr txBox="1"/>
            <p:nvPr/>
          </p:nvSpPr>
          <p:spPr>
            <a:xfrm>
              <a:off x="-1" y="0"/>
              <a:ext cx="8896848" cy="841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Caching:   most flows are long-lived</a:t>
              </a:r>
            </a:p>
          </p:txBody>
        </p:sp>
        <p:sp>
          <p:nvSpPr>
            <p:cNvPr id="364" name="… but bursty internally"/>
            <p:cNvSpPr txBox="1"/>
            <p:nvPr/>
          </p:nvSpPr>
          <p:spPr>
            <a:xfrm>
              <a:off x="2623939" y="937592"/>
              <a:ext cx="5909569" cy="841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… but bursty internally</a:t>
              </a:r>
            </a:p>
          </p:txBody>
        </p:sp>
      </p:grpSp>
      <p:sp>
        <p:nvSpPr>
          <p:cNvPr id="366" name="Heavy-hitters ≈ median flow, not persistent"/>
          <p:cNvSpPr txBox="1"/>
          <p:nvPr/>
        </p:nvSpPr>
        <p:spPr>
          <a:xfrm>
            <a:off x="13105407" y="7473602"/>
            <a:ext cx="10974786" cy="865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Heavy-hitters ≈ median flow, not persistent</a:t>
            </a:r>
          </a:p>
        </p:txBody>
      </p:sp>
      <p:sp>
        <p:nvSpPr>
          <p:cNvPr id="367" name="&gt; 80% of the flows last &lt;10sec…"/>
          <p:cNvSpPr txBox="1"/>
          <p:nvPr/>
        </p:nvSpPr>
        <p:spPr>
          <a:xfrm>
            <a:off x="13107044" y="10177462"/>
            <a:ext cx="10895312" cy="169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spcBef>
                <a:spcPts val="1200"/>
              </a:spcBef>
              <a:defRPr sz="4800">
                <a:latin typeface="Gill Sans"/>
                <a:ea typeface="Gill Sans"/>
                <a:cs typeface="Gill Sans"/>
                <a:sym typeface="Gill Sans"/>
              </a:defRPr>
            </a:pPr>
            <a:r>
              <a:t>&gt; 80% of the flows last &lt;10sec</a:t>
            </a:r>
          </a:p>
          <a:p>
            <a:pPr algn="l" defTabSz="457200">
              <a:spcBef>
                <a:spcPts val="1200"/>
              </a:spcBef>
              <a:defRPr sz="4800">
                <a:latin typeface="Gill Sans"/>
                <a:ea typeface="Gill Sans"/>
                <a:cs typeface="Gill Sans"/>
                <a:sym typeface="Gill Sans"/>
              </a:defRPr>
            </a:pPr>
            <a:r>
              <a:t>&gt; 50% bytes are in flows lasting less &lt;25sec</a:t>
            </a:r>
          </a:p>
        </p:txBody>
      </p:sp>
      <p:grpSp>
        <p:nvGrpSpPr>
          <p:cNvPr id="370" name="成组"/>
          <p:cNvGrpSpPr/>
          <p:nvPr/>
        </p:nvGrpSpPr>
        <p:grpSpPr>
          <a:xfrm>
            <a:off x="1295400" y="4279651"/>
            <a:ext cx="10213948" cy="2263578"/>
            <a:chOff x="0" y="19049"/>
            <a:chExt cx="10213947" cy="2263576"/>
          </a:xfrm>
        </p:grpSpPr>
        <p:sp>
          <p:nvSpPr>
            <p:cNvPr id="368" name="“Inside the Social Network’s (Datacenter) Network”…"/>
            <p:cNvSpPr txBox="1"/>
            <p:nvPr/>
          </p:nvSpPr>
          <p:spPr>
            <a:xfrm>
              <a:off x="0" y="1139626"/>
              <a:ext cx="10213948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“Inside the Social Network’s (Datacenter) Network”</a:t>
              </a:r>
            </a:p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Arjun Roy et al.,  ACM SIGCOMM’15</a:t>
              </a:r>
            </a:p>
          </p:txBody>
        </p:sp>
        <p:sp>
          <p:nvSpPr>
            <p:cNvPr id="369" name="Facebook"/>
            <p:cNvSpPr txBox="1"/>
            <p:nvPr/>
          </p:nvSpPr>
          <p:spPr>
            <a:xfrm>
              <a:off x="2783927" y="19049"/>
              <a:ext cx="3884092" cy="1019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000" b="1">
                  <a:solidFill>
                    <a:srgbClr val="B51A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>
                <a:defRPr b="0">
                  <a:solidFill>
                    <a:srgbClr val="5E646C"/>
                  </a:solidFill>
                </a:defRPr>
              </a:pPr>
              <a:r>
                <a:rPr b="1">
                  <a:solidFill>
                    <a:srgbClr val="B51A00"/>
                  </a:solidFill>
                </a:rPr>
                <a:t>Facebook</a:t>
              </a:r>
            </a:p>
          </p:txBody>
        </p:sp>
      </p:grpSp>
      <p:grpSp>
        <p:nvGrpSpPr>
          <p:cNvPr id="373" name="成组"/>
          <p:cNvGrpSpPr/>
          <p:nvPr/>
        </p:nvGrpSpPr>
        <p:grpSpPr>
          <a:xfrm>
            <a:off x="381644" y="9594849"/>
            <a:ext cx="11741272" cy="2398973"/>
            <a:chOff x="-1296739" y="19049"/>
            <a:chExt cx="11741270" cy="2398971"/>
          </a:xfrm>
        </p:grpSpPr>
        <p:sp>
          <p:nvSpPr>
            <p:cNvPr id="371" name="“The Nature of Datacenter Traffic: Measurements &amp; Analysis”…"/>
            <p:cNvSpPr txBox="1"/>
            <p:nvPr/>
          </p:nvSpPr>
          <p:spPr>
            <a:xfrm>
              <a:off x="-1296739" y="1207433"/>
              <a:ext cx="11741270" cy="12105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“The Nature of Datacenter Traffic: Measurements &amp; Analysis”</a:t>
              </a:r>
            </a:p>
            <a:p>
              <a:pPr>
                <a:defRPr sz="3600">
                  <a:solidFill>
                    <a:srgbClr val="5E646C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Srikanth </a:t>
              </a:r>
              <a:r>
                <a:rPr dirty="0" err="1"/>
                <a:t>Kandula</a:t>
              </a:r>
              <a:r>
                <a:rPr dirty="0"/>
                <a:t> et al. (</a:t>
              </a:r>
              <a:r>
                <a:rPr dirty="0">
                  <a:solidFill>
                    <a:schemeClr val="accent5"/>
                  </a:solidFill>
                </a:rPr>
                <a:t>Microsoft</a:t>
              </a:r>
              <a:r>
                <a:rPr dirty="0"/>
                <a:t> Research),  ACM IMC’09</a:t>
              </a:r>
            </a:p>
          </p:txBody>
        </p:sp>
        <p:sp>
          <p:nvSpPr>
            <p:cNvPr id="372" name="1500 server cluster @ ??"/>
            <p:cNvSpPr txBox="1"/>
            <p:nvPr/>
          </p:nvSpPr>
          <p:spPr>
            <a:xfrm>
              <a:off x="67628" y="19049"/>
              <a:ext cx="9316691" cy="1019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000" b="1">
                  <a:solidFill>
                    <a:srgbClr val="B51A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>
                <a:defRPr b="0">
                  <a:solidFill>
                    <a:srgbClr val="5E646C"/>
                  </a:solidFill>
                </a:defRPr>
              </a:pPr>
              <a:r>
                <a:rPr b="1" dirty="0">
                  <a:solidFill>
                    <a:srgbClr val="B51A00"/>
                  </a:solidFill>
                </a:rPr>
                <a:t>1500 server cluster @ ??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1" animBg="1" advAuto="0"/>
      <p:bldP spid="367" grpId="2" animBg="1" advAuto="0"/>
      <p:bldP spid="373" grpId="3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raffic characteristics: flow siz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Traffic characteristics: flow sizes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F5B140-E884-4FBB-A230-1CF38C721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74" y="2432088"/>
            <a:ext cx="12437117" cy="70042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FBAD5AD-81B2-442C-8977-9FF10BD02A36}"/>
              </a:ext>
            </a:extLst>
          </p:cNvPr>
          <p:cNvSpPr txBox="1"/>
          <p:nvPr/>
        </p:nvSpPr>
        <p:spPr>
          <a:xfrm>
            <a:off x="1549610" y="11215687"/>
            <a:ext cx="4047364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Web search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“Inside the Social Network’s (Datacenter) Network”…">
            <a:extLst>
              <a:ext uri="{FF2B5EF4-FFF2-40B4-BE49-F238E27FC236}">
                <a16:creationId xmlns:a16="http://schemas.microsoft.com/office/drawing/2014/main" id="{8745F0F4-92E2-4CFF-9F43-8A13354674E4}"/>
              </a:ext>
            </a:extLst>
          </p:cNvPr>
          <p:cNvSpPr txBox="1"/>
          <p:nvPr/>
        </p:nvSpPr>
        <p:spPr>
          <a:xfrm>
            <a:off x="584317" y="12129398"/>
            <a:ext cx="621867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“</a:t>
            </a:r>
            <a:r>
              <a:rPr lang="en-US" dirty="0"/>
              <a:t>DCTCP</a:t>
            </a:r>
            <a:r>
              <a:rPr dirty="0"/>
              <a:t>”</a:t>
            </a:r>
            <a:r>
              <a:rPr lang="en-US" altLang="zh-CN" dirty="0"/>
              <a:t>, </a:t>
            </a:r>
            <a:r>
              <a:rPr dirty="0"/>
              <a:t>ACM SIGCOMM’1</a:t>
            </a:r>
            <a:r>
              <a:rPr lang="en-US" altLang="zh-CN" dirty="0"/>
              <a:t>0</a:t>
            </a:r>
            <a:endParaRPr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517AD30-5B8F-422E-8B23-1D7469B3DF02}"/>
              </a:ext>
            </a:extLst>
          </p:cNvPr>
          <p:cNvSpPr txBox="1"/>
          <p:nvPr/>
        </p:nvSpPr>
        <p:spPr>
          <a:xfrm>
            <a:off x="9208139" y="11244565"/>
            <a:ext cx="4047364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 mining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“Inside the Social Network’s (Datacenter) Network”…">
            <a:extLst>
              <a:ext uri="{FF2B5EF4-FFF2-40B4-BE49-F238E27FC236}">
                <a16:creationId xmlns:a16="http://schemas.microsoft.com/office/drawing/2014/main" id="{D1834656-24A8-4FEA-B1F6-8E187B70488F}"/>
              </a:ext>
            </a:extLst>
          </p:cNvPr>
          <p:cNvSpPr txBox="1"/>
          <p:nvPr/>
        </p:nvSpPr>
        <p:spPr>
          <a:xfrm>
            <a:off x="8242846" y="12158276"/>
            <a:ext cx="621867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“</a:t>
            </a:r>
            <a:r>
              <a:rPr lang="en-US" dirty="0"/>
              <a:t>VL2</a:t>
            </a:r>
            <a:r>
              <a:rPr dirty="0"/>
              <a:t>”</a:t>
            </a:r>
            <a:r>
              <a:rPr lang="en-US" altLang="zh-CN" dirty="0"/>
              <a:t>, </a:t>
            </a:r>
            <a:r>
              <a:rPr dirty="0"/>
              <a:t>ACM SIGCOMM’</a:t>
            </a:r>
            <a:r>
              <a:rPr lang="en-US" altLang="zh-CN" dirty="0"/>
              <a:t>09</a:t>
            </a:r>
            <a:endParaRPr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0D55D23-2C4D-496D-8E04-91D3F6A7067E}"/>
              </a:ext>
            </a:extLst>
          </p:cNvPr>
          <p:cNvSpPr txBox="1"/>
          <p:nvPr/>
        </p:nvSpPr>
        <p:spPr>
          <a:xfrm>
            <a:off x="16772714" y="11215687"/>
            <a:ext cx="525909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Cache, Hadoop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“Inside the Social Network’s (Datacenter) Network”…">
            <a:extLst>
              <a:ext uri="{FF2B5EF4-FFF2-40B4-BE49-F238E27FC236}">
                <a16:creationId xmlns:a16="http://schemas.microsoft.com/office/drawing/2014/main" id="{A6081F2F-7653-4ED5-B3F9-86C02E6FE840}"/>
              </a:ext>
            </a:extLst>
          </p:cNvPr>
          <p:cNvSpPr txBox="1"/>
          <p:nvPr/>
        </p:nvSpPr>
        <p:spPr>
          <a:xfrm>
            <a:off x="15004837" y="12129398"/>
            <a:ext cx="879484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“</a:t>
            </a:r>
            <a:r>
              <a:rPr lang="en-US" dirty="0"/>
              <a:t>Inside Facebook DCN</a:t>
            </a:r>
            <a:r>
              <a:rPr dirty="0"/>
              <a:t>”</a:t>
            </a:r>
            <a:r>
              <a:rPr lang="en-US" altLang="zh-CN" dirty="0"/>
              <a:t>, </a:t>
            </a:r>
            <a:r>
              <a:rPr dirty="0"/>
              <a:t>ACM SIGCOMM’</a:t>
            </a:r>
            <a:r>
              <a:rPr lang="en-US" altLang="zh-CN" dirty="0"/>
              <a:t>15</a:t>
            </a:r>
            <a:endParaRPr dirty="0"/>
          </a:p>
        </p:txBody>
      </p:sp>
      <p:sp>
        <p:nvSpPr>
          <p:cNvPr id="24" name="“Inside the Social Network’s (Datacenter) Network”…">
            <a:extLst>
              <a:ext uri="{FF2B5EF4-FFF2-40B4-BE49-F238E27FC236}">
                <a16:creationId xmlns:a16="http://schemas.microsoft.com/office/drawing/2014/main" id="{B6AEAF5A-F721-4B82-B672-8137BC0C7E5A}"/>
              </a:ext>
            </a:extLst>
          </p:cNvPr>
          <p:cNvSpPr txBox="1"/>
          <p:nvPr/>
        </p:nvSpPr>
        <p:spPr>
          <a:xfrm>
            <a:off x="18034091" y="4757739"/>
            <a:ext cx="547601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altLang="zh-CN" dirty="0"/>
              <a:t>Fig. from </a:t>
            </a:r>
          </a:p>
          <a:p>
            <a: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“</a:t>
            </a:r>
            <a:r>
              <a:rPr lang="en-US" dirty="0"/>
              <a:t>MQECN</a:t>
            </a:r>
            <a:r>
              <a:rPr dirty="0"/>
              <a:t>”</a:t>
            </a:r>
            <a:r>
              <a:rPr lang="en-US" altLang="zh-CN" dirty="0"/>
              <a:t>, USENIX NSDI</a:t>
            </a:r>
            <a:r>
              <a:rPr dirty="0"/>
              <a:t>’</a:t>
            </a:r>
            <a:r>
              <a:rPr lang="en-US" altLang="zh-CN" dirty="0"/>
              <a:t>16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435242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What does data center traffic look like?"/>
          <p:cNvSpPr txBox="1">
            <a:spLocks noGrp="1"/>
          </p:cNvSpPr>
          <p:nvPr>
            <p:ph type="title"/>
          </p:nvPr>
        </p:nvSpPr>
        <p:spPr>
          <a:xfrm>
            <a:off x="3048000" y="4261643"/>
            <a:ext cx="18288000" cy="25003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What does data center traffic look like?</a:t>
            </a:r>
          </a:p>
        </p:txBody>
      </p:sp>
      <p:sp>
        <p:nvSpPr>
          <p:cNvPr id="378" name="It depends … on applications, scale, network design, …"/>
          <p:cNvSpPr txBox="1"/>
          <p:nvPr/>
        </p:nvSpPr>
        <p:spPr>
          <a:xfrm>
            <a:off x="3048000" y="5988843"/>
            <a:ext cx="18288000" cy="250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It depends … on applications, scale, network design, …</a:t>
            </a:r>
          </a:p>
        </p:txBody>
      </p:sp>
      <p:sp>
        <p:nvSpPr>
          <p:cNvPr id="379" name="… and right now, not a whole lot of data is available."/>
          <p:cNvSpPr txBox="1"/>
          <p:nvPr/>
        </p:nvSpPr>
        <p:spPr>
          <a:xfrm>
            <a:off x="3048000" y="7449540"/>
            <a:ext cx="18288000" cy="250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4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… and right now, not a whole lot of data is available.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Implications for networ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for networking</a:t>
            </a:r>
          </a:p>
        </p:txBody>
      </p:sp>
      <p:grpSp>
        <p:nvGrpSpPr>
          <p:cNvPr id="386" name="成组"/>
          <p:cNvGrpSpPr/>
          <p:nvPr/>
        </p:nvGrpSpPr>
        <p:grpSpPr>
          <a:xfrm>
            <a:off x="6099278" y="4173882"/>
            <a:ext cx="9484463" cy="800101"/>
            <a:chOff x="0" y="0"/>
            <a:chExt cx="9484462" cy="800100"/>
          </a:xfrm>
        </p:grpSpPr>
        <p:sp>
          <p:nvSpPr>
            <p:cNvPr id="384" name="Data center internal traffic is BIG"/>
            <p:cNvSpPr txBox="1"/>
            <p:nvPr/>
          </p:nvSpPr>
          <p:spPr>
            <a:xfrm>
              <a:off x="1125381" y="0"/>
              <a:ext cx="8359082" cy="800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Data center internal traffic is BIG</a:t>
              </a:r>
            </a:p>
          </p:txBody>
        </p:sp>
        <p:sp>
          <p:nvSpPr>
            <p:cNvPr id="385" name="1"/>
            <p:cNvSpPr/>
            <p:nvPr/>
          </p:nvSpPr>
          <p:spPr>
            <a:xfrm>
              <a:off x="0" y="19050"/>
              <a:ext cx="762000" cy="7620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89" name="成组"/>
          <p:cNvGrpSpPr/>
          <p:nvPr/>
        </p:nvGrpSpPr>
        <p:grpSpPr>
          <a:xfrm>
            <a:off x="6099278" y="5619750"/>
            <a:ext cx="9104058" cy="800101"/>
            <a:chOff x="0" y="0"/>
            <a:chExt cx="9104056" cy="800100"/>
          </a:xfrm>
        </p:grpSpPr>
        <p:sp>
          <p:nvSpPr>
            <p:cNvPr id="387" name="Tight deadlines for network I/O"/>
            <p:cNvSpPr txBox="1"/>
            <p:nvPr/>
          </p:nvSpPr>
          <p:spPr>
            <a:xfrm>
              <a:off x="1124785" y="0"/>
              <a:ext cx="7979272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Tight deadlines for network I/O</a:t>
              </a:r>
            </a:p>
          </p:txBody>
        </p:sp>
        <p:sp>
          <p:nvSpPr>
            <p:cNvPr id="388" name="2"/>
            <p:cNvSpPr/>
            <p:nvPr/>
          </p:nvSpPr>
          <p:spPr>
            <a:xfrm>
              <a:off x="0" y="19049"/>
              <a:ext cx="762000" cy="7620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392" name="成组"/>
          <p:cNvGrpSpPr/>
          <p:nvPr/>
        </p:nvGrpSpPr>
        <p:grpSpPr>
          <a:xfrm>
            <a:off x="6099278" y="6965950"/>
            <a:ext cx="7891257" cy="800101"/>
            <a:chOff x="0" y="0"/>
            <a:chExt cx="7891256" cy="800100"/>
          </a:xfrm>
        </p:grpSpPr>
        <p:sp>
          <p:nvSpPr>
            <p:cNvPr id="390" name="Congestion and TCP incast"/>
            <p:cNvSpPr txBox="1"/>
            <p:nvPr/>
          </p:nvSpPr>
          <p:spPr>
            <a:xfrm>
              <a:off x="1118386" y="0"/>
              <a:ext cx="6772871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Congestion and TCP incast</a:t>
              </a:r>
            </a:p>
          </p:txBody>
        </p:sp>
        <p:sp>
          <p:nvSpPr>
            <p:cNvPr id="391" name="3"/>
            <p:cNvSpPr/>
            <p:nvPr/>
          </p:nvSpPr>
          <p:spPr>
            <a:xfrm>
              <a:off x="0" y="19050"/>
              <a:ext cx="762000" cy="7620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95" name="成组"/>
          <p:cNvGrpSpPr/>
          <p:nvPr/>
        </p:nvGrpSpPr>
        <p:grpSpPr>
          <a:xfrm>
            <a:off x="6099278" y="8312150"/>
            <a:ext cx="10579297" cy="841256"/>
            <a:chOff x="0" y="0"/>
            <a:chExt cx="10579296" cy="841255"/>
          </a:xfrm>
        </p:grpSpPr>
        <p:sp>
          <p:nvSpPr>
            <p:cNvPr id="393" name="Complex network shared by applications"/>
            <p:cNvSpPr txBox="1"/>
            <p:nvPr/>
          </p:nvSpPr>
          <p:spPr>
            <a:xfrm>
              <a:off x="1124785" y="0"/>
              <a:ext cx="9454511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lang="en-US" dirty="0"/>
                <a:t>Need for isolation across </a:t>
              </a:r>
              <a:r>
                <a:rPr dirty="0"/>
                <a:t>applications</a:t>
              </a:r>
            </a:p>
          </p:txBody>
        </p:sp>
        <p:sp>
          <p:nvSpPr>
            <p:cNvPr id="394" name="4"/>
            <p:cNvSpPr/>
            <p:nvPr/>
          </p:nvSpPr>
          <p:spPr>
            <a:xfrm>
              <a:off x="0" y="19050"/>
              <a:ext cx="762000" cy="7620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398" name="成组"/>
          <p:cNvGrpSpPr/>
          <p:nvPr/>
        </p:nvGrpSpPr>
        <p:grpSpPr>
          <a:xfrm>
            <a:off x="6099277" y="9658350"/>
            <a:ext cx="14061180" cy="800101"/>
            <a:chOff x="0" y="0"/>
            <a:chExt cx="14061178" cy="800100"/>
          </a:xfrm>
        </p:grpSpPr>
        <p:sp>
          <p:nvSpPr>
            <p:cNvPr id="396" name="Centralized control at the flow level may be difficult"/>
            <p:cNvSpPr txBox="1"/>
            <p:nvPr/>
          </p:nvSpPr>
          <p:spPr>
            <a:xfrm>
              <a:off x="1114322" y="0"/>
              <a:ext cx="12946857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Centralized control at the flow level may be difficult</a:t>
              </a:r>
            </a:p>
          </p:txBody>
        </p:sp>
        <p:sp>
          <p:nvSpPr>
            <p:cNvPr id="397" name="5"/>
            <p:cNvSpPr/>
            <p:nvPr/>
          </p:nvSpPr>
          <p:spPr>
            <a:xfrm>
              <a:off x="0" y="19050"/>
              <a:ext cx="762000" cy="7620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5</a:t>
              </a:r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Implications for networ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for networking</a:t>
            </a:r>
          </a:p>
        </p:txBody>
      </p:sp>
      <p:grpSp>
        <p:nvGrpSpPr>
          <p:cNvPr id="405" name="成组"/>
          <p:cNvGrpSpPr/>
          <p:nvPr/>
        </p:nvGrpSpPr>
        <p:grpSpPr>
          <a:xfrm>
            <a:off x="6937478" y="2349500"/>
            <a:ext cx="9484463" cy="800101"/>
            <a:chOff x="0" y="0"/>
            <a:chExt cx="9484462" cy="800100"/>
          </a:xfrm>
        </p:grpSpPr>
        <p:sp>
          <p:nvSpPr>
            <p:cNvPr id="403" name="Data center internal traffic is BIG"/>
            <p:cNvSpPr txBox="1"/>
            <p:nvPr/>
          </p:nvSpPr>
          <p:spPr>
            <a:xfrm>
              <a:off x="1125381" y="0"/>
              <a:ext cx="8359082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Data center internal traffic is BIG</a:t>
              </a:r>
            </a:p>
          </p:txBody>
        </p:sp>
        <p:sp>
          <p:nvSpPr>
            <p:cNvPr id="404" name="1"/>
            <p:cNvSpPr/>
            <p:nvPr/>
          </p:nvSpPr>
          <p:spPr>
            <a:xfrm>
              <a:off x="0" y="19050"/>
              <a:ext cx="762000" cy="7620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07" name="“Jupiter Rising: A Decade of Clos Topologies and Centralized Control in Google’s Datacenter Network”,  Arjun Singh et al. @ Google,  ACM SIGCOMM’15"/>
          <p:cNvSpPr txBox="1"/>
          <p:nvPr/>
        </p:nvSpPr>
        <p:spPr>
          <a:xfrm>
            <a:off x="747918" y="11038517"/>
            <a:ext cx="10359820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“Jupiter Rising: A Decade of Clos Topologies and Centralized Control in Google’s Datacenter Network”,  Arjun Singh et al. @ </a:t>
            </a:r>
            <a:r>
              <a:rPr b="1" dirty="0">
                <a:solidFill>
                  <a:srgbClr val="B51A00"/>
                </a:solidFill>
              </a:rPr>
              <a:t>Google</a:t>
            </a:r>
            <a:r>
              <a:rPr dirty="0"/>
              <a:t>,  ACM SIGCOMM’15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2656DF-9E7F-476E-B167-7EB86E3E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363" y="4756150"/>
            <a:ext cx="9656930" cy="52478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BAFE0E-2276-498C-8CF3-C9DBBB5ED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339" y="3611291"/>
            <a:ext cx="8508661" cy="6083058"/>
          </a:xfrm>
          <a:prstGeom prst="rect">
            <a:avLst/>
          </a:prstGeom>
        </p:spPr>
      </p:pic>
      <p:sp>
        <p:nvSpPr>
          <p:cNvPr id="11" name="“Jupiter Rising: A Decade of Clos Topologies and Centralized Control in Google’s Datacenter Network”,  Arjun Singh et al. @ Google,  ACM SIGCOMM’15">
            <a:extLst>
              <a:ext uri="{FF2B5EF4-FFF2-40B4-BE49-F238E27FC236}">
                <a16:creationId xmlns:a16="http://schemas.microsoft.com/office/drawing/2014/main" id="{78994B6D-4C8F-4598-A317-6D08D2983DFF}"/>
              </a:ext>
            </a:extLst>
          </p:cNvPr>
          <p:cNvSpPr txBox="1"/>
          <p:nvPr/>
        </p:nvSpPr>
        <p:spPr>
          <a:xfrm>
            <a:off x="14184380" y="11038517"/>
            <a:ext cx="8842578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600">
                <a:solidFill>
                  <a:srgbClr val="5E64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“</a:t>
            </a:r>
            <a:r>
              <a:rPr lang="en-US" dirty="0"/>
              <a:t>Introducing data center fabric, the next-generation Facebook data center</a:t>
            </a:r>
            <a:r>
              <a:rPr dirty="0"/>
              <a:t>”, @ </a:t>
            </a:r>
            <a:r>
              <a:rPr lang="en-US" b="1" dirty="0">
                <a:solidFill>
                  <a:srgbClr val="B51A00"/>
                </a:solidFill>
              </a:rPr>
              <a:t>Facebook</a:t>
            </a:r>
            <a:r>
              <a:rPr dirty="0"/>
              <a:t>,  </a:t>
            </a:r>
            <a:r>
              <a:rPr lang="en-US" altLang="zh-CN" dirty="0"/>
              <a:t>2014 Facebook official blog</a:t>
            </a:r>
            <a:endParaRPr dirty="0"/>
          </a:p>
        </p:txBody>
      </p:sp>
      <p:sp>
        <p:nvSpPr>
          <p:cNvPr id="14" name="Need to reduce variability and tolerate some variation">
            <a:extLst>
              <a:ext uri="{FF2B5EF4-FFF2-40B4-BE49-F238E27FC236}">
                <a16:creationId xmlns:a16="http://schemas.microsoft.com/office/drawing/2014/main" id="{9DDE6D35-F9A4-45A8-ADBF-E0B20F7BD67F}"/>
              </a:ext>
            </a:extLst>
          </p:cNvPr>
          <p:cNvSpPr txBox="1"/>
          <p:nvPr/>
        </p:nvSpPr>
        <p:spPr>
          <a:xfrm>
            <a:off x="7039854" y="3642600"/>
            <a:ext cx="10405092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48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Need high-throughput intra-DC network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91CAE-964A-48CF-9CDE-0A56D944C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Notification to group projects</a:t>
            </a:r>
            <a:endParaRPr lang="zh-CN" altLang="en-US" dirty="0"/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D982FB3B-A78D-4CF7-8A1D-34499946E583}"/>
              </a:ext>
            </a:extLst>
          </p:cNvPr>
          <p:cNvSpPr txBox="1">
            <a:spLocks/>
          </p:cNvSpPr>
          <p:nvPr/>
        </p:nvSpPr>
        <p:spPr>
          <a:xfrm>
            <a:off x="838199" y="2253015"/>
            <a:ext cx="22722191" cy="11054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dirty="0">
                <a:solidFill>
                  <a:sysClr val="windowText" lastClr="000000"/>
                </a:solidFill>
              </a:rPr>
              <a:t>Form group and tell me whether your group wants to give a presentation</a:t>
            </a: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Group leader should </a:t>
            </a:r>
            <a:r>
              <a:rPr kumimoji="1" lang="en-US" altLang="zh-CN" sz="4000" b="1" dirty="0">
                <a:solidFill>
                  <a:srgbClr val="FF0000"/>
                </a:solidFill>
              </a:rPr>
              <a:t>email me and CC all TAs </a:t>
            </a:r>
            <a:r>
              <a:rPr kumimoji="1" lang="en-US" altLang="zh-CN" sz="4000" dirty="0"/>
              <a:t>(email address on website) </a:t>
            </a:r>
            <a:r>
              <a:rPr kumimoji="1" lang="en-US" altLang="zh-CN" sz="4000" dirty="0">
                <a:solidFill>
                  <a:sysClr val="windowText" lastClr="000000"/>
                </a:solidFill>
              </a:rPr>
              <a:t>before the deadline. </a:t>
            </a: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Email title should be</a:t>
            </a:r>
          </a:p>
          <a:p>
            <a:pPr lvl="2"/>
            <a:r>
              <a:rPr kumimoji="1" lang="zh-CN" altLang="en-US" sz="3600" dirty="0">
                <a:solidFill>
                  <a:sysClr val="windowText" lastClr="000000"/>
                </a:solidFill>
              </a:rPr>
              <a:t>云计算技术</a:t>
            </a:r>
            <a:r>
              <a:rPr kumimoji="1" lang="en-US" altLang="zh-CN" sz="3600" dirty="0">
                <a:solidFill>
                  <a:sysClr val="windowText" lastClr="000000"/>
                </a:solidFill>
              </a:rPr>
              <a:t>2018-</a:t>
            </a:r>
            <a:r>
              <a:rPr kumimoji="1" lang="zh-CN" altLang="en-US" sz="3600" dirty="0">
                <a:solidFill>
                  <a:sysClr val="windowText" lastClr="000000"/>
                </a:solidFill>
              </a:rPr>
              <a:t>项目分组报名</a:t>
            </a:r>
            <a:r>
              <a:rPr kumimoji="1" lang="en-US" altLang="zh-CN" sz="3600" dirty="0">
                <a:solidFill>
                  <a:sysClr val="windowText" lastClr="000000"/>
                </a:solidFill>
              </a:rPr>
              <a:t>-[</a:t>
            </a:r>
            <a:r>
              <a:rPr kumimoji="1" lang="zh-CN" altLang="en-US" sz="3600" dirty="0">
                <a:solidFill>
                  <a:sysClr val="windowText" lastClr="000000"/>
                </a:solidFill>
              </a:rPr>
              <a:t>组长姓名</a:t>
            </a:r>
            <a:r>
              <a:rPr kumimoji="1" lang="en-US" altLang="zh-CN" sz="3600" dirty="0">
                <a:solidFill>
                  <a:sysClr val="windowText" lastClr="000000"/>
                </a:solidFill>
              </a:rPr>
              <a:t>]</a:t>
            </a:r>
            <a:r>
              <a:rPr kumimoji="1" lang="zh-CN" altLang="en-US" sz="3600" dirty="0">
                <a:solidFill>
                  <a:sysClr val="windowText" lastClr="000000"/>
                </a:solidFill>
              </a:rPr>
              <a:t>（</a:t>
            </a:r>
            <a:r>
              <a:rPr kumimoji="1" lang="en-US" altLang="zh-CN" sz="3600" dirty="0">
                <a:solidFill>
                  <a:sysClr val="windowText" lastClr="000000"/>
                </a:solidFill>
              </a:rPr>
              <a:t>E.</a:t>
            </a:r>
            <a:r>
              <a:rPr kumimoji="1" lang="en-US" altLang="zh-CN" sz="3600">
                <a:solidFill>
                  <a:sysClr val="windowText" lastClr="000000"/>
                </a:solidFill>
              </a:rPr>
              <a:t>g., </a:t>
            </a:r>
            <a:r>
              <a:rPr kumimoji="1" lang="zh-CN" altLang="en-US" sz="3600">
                <a:solidFill>
                  <a:sysClr val="windowText" lastClr="000000"/>
                </a:solidFill>
              </a:rPr>
              <a:t>云</a:t>
            </a:r>
            <a:r>
              <a:rPr kumimoji="1" lang="zh-CN" altLang="en-US" sz="3600" dirty="0">
                <a:solidFill>
                  <a:sysClr val="windowText" lastClr="000000"/>
                </a:solidFill>
              </a:rPr>
              <a:t>计算技术</a:t>
            </a:r>
            <a:r>
              <a:rPr kumimoji="1" lang="en-US" altLang="zh-CN" sz="3600" dirty="0">
                <a:solidFill>
                  <a:sysClr val="windowText" lastClr="000000"/>
                </a:solidFill>
              </a:rPr>
              <a:t>2018-</a:t>
            </a:r>
            <a:r>
              <a:rPr kumimoji="1" lang="zh-CN" altLang="en-US" sz="3600" dirty="0">
                <a:solidFill>
                  <a:sysClr val="windowText" lastClr="000000"/>
                </a:solidFill>
              </a:rPr>
              <a:t>项目分组报名</a:t>
            </a:r>
            <a:r>
              <a:rPr kumimoji="1" lang="en-US" altLang="zh-CN" sz="3600" dirty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3600" dirty="0">
                <a:solidFill>
                  <a:sysClr val="windowText" lastClr="000000"/>
                </a:solidFill>
              </a:rPr>
              <a:t>陈果）</a:t>
            </a:r>
            <a:endParaRPr kumimoji="1" lang="en-US" altLang="zh-CN" sz="3600" dirty="0">
              <a:solidFill>
                <a:sysClr val="windowText" lastClr="000000"/>
              </a:solidFill>
            </a:endParaRP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Email should include: </a:t>
            </a:r>
            <a:endParaRPr kumimoji="1" lang="en-US" altLang="zh-CN" sz="3200" dirty="0">
              <a:solidFill>
                <a:sysClr val="windowText" lastClr="000000"/>
              </a:solidFill>
            </a:endParaRPr>
          </a:p>
          <a:p>
            <a:pPr lvl="2"/>
            <a:r>
              <a:rPr kumimoji="1" lang="en-US" altLang="zh-CN" sz="3600" dirty="0"/>
              <a:t>Group member (include leader) information: Name + Class + Student ID</a:t>
            </a:r>
          </a:p>
          <a:p>
            <a:pPr lvl="2"/>
            <a:r>
              <a:rPr kumimoji="1" lang="en-US" altLang="zh-CN" sz="3600" dirty="0"/>
              <a:t>Who is group leader</a:t>
            </a:r>
          </a:p>
          <a:p>
            <a:pPr lvl="2"/>
            <a:r>
              <a:rPr kumimoji="1" lang="en-US" altLang="zh-CN" sz="3600" dirty="0"/>
              <a:t>Whether to give presentation</a:t>
            </a:r>
          </a:p>
          <a:p>
            <a:pPr lvl="1"/>
            <a:r>
              <a:rPr kumimoji="1" lang="en-US" altLang="zh-CN" sz="4000" b="1" dirty="0">
                <a:solidFill>
                  <a:srgbClr val="FF0000"/>
                </a:solidFill>
              </a:rPr>
              <a:t>Deadline: 2018/4/30 11:59 PM</a:t>
            </a:r>
            <a:endParaRPr kumimoji="1" lang="en-US" altLang="zh-CN" sz="4000" dirty="0">
              <a:solidFill>
                <a:sysClr val="windowText" lastClr="000000"/>
              </a:solidFill>
            </a:endParaRPr>
          </a:p>
          <a:p>
            <a:pPr lvl="2"/>
            <a:r>
              <a:rPr kumimoji="1" lang="en-US" altLang="zh-CN" sz="3600" b="1" dirty="0">
                <a:solidFill>
                  <a:sysClr val="windowText" lastClr="000000"/>
                </a:solidFill>
              </a:rPr>
              <a:t>DO NOT </a:t>
            </a:r>
            <a:r>
              <a:rPr kumimoji="1" lang="en-US" altLang="zh-CN" sz="3600" dirty="0">
                <a:solidFill>
                  <a:sysClr val="windowText" lastClr="000000"/>
                </a:solidFill>
              </a:rPr>
              <a:t>miss the deadline, otherwise </a:t>
            </a:r>
            <a:r>
              <a:rPr kumimoji="1" lang="en-US" altLang="zh-CN" sz="3600" b="1" dirty="0">
                <a:solidFill>
                  <a:sysClr val="windowText" lastClr="000000"/>
                </a:solidFill>
              </a:rPr>
              <a:t>-20 points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119F75-DFD0-4B09-9679-0B98747EAA99}"/>
              </a:ext>
            </a:extLst>
          </p:cNvPr>
          <p:cNvSpPr txBox="1"/>
          <p:nvPr/>
        </p:nvSpPr>
        <p:spPr>
          <a:xfrm>
            <a:off x="3048000" y="11277892"/>
            <a:ext cx="4163439" cy="1683152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badi" panose="020B0604020104020204" pitchFamily="34" charset="0"/>
                <a:sym typeface="Helvetica Light"/>
              </a:rPr>
              <a:t>Do not miss the deadline!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badi" panose="020B0604020104020204" pitchFamily="34" charset="0"/>
              <a:sym typeface="Helvetica Ligh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A7F291-6E99-49B7-8363-740AADAB9CA8}"/>
              </a:ext>
            </a:extLst>
          </p:cNvPr>
          <p:cNvSpPr txBox="1"/>
          <p:nvPr/>
        </p:nvSpPr>
        <p:spPr>
          <a:xfrm>
            <a:off x="10243225" y="11277892"/>
            <a:ext cx="4163439" cy="1683152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badi" panose="020B0604020104020204" pitchFamily="34" charset="0"/>
                <a:sym typeface="Helvetica Light"/>
              </a:rPr>
              <a:t>Do not miss the deadline!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badi" panose="020B0604020104020204" pitchFamily="34" charset="0"/>
              <a:sym typeface="Helvetica Ligh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16C2E9-EC13-4010-A691-0DD4C90F3B65}"/>
              </a:ext>
            </a:extLst>
          </p:cNvPr>
          <p:cNvSpPr txBox="1"/>
          <p:nvPr/>
        </p:nvSpPr>
        <p:spPr>
          <a:xfrm>
            <a:off x="17438450" y="11277892"/>
            <a:ext cx="4163439" cy="1683152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badi" panose="020B0604020104020204" pitchFamily="34" charset="0"/>
                <a:sym typeface="Helvetica Light"/>
              </a:rPr>
              <a:t>Do not miss the deadline!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badi" panose="020B0604020104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338185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图像" descr="图像"/>
          <p:cNvPicPr>
            <a:picLocks noChangeAspect="1"/>
          </p:cNvPicPr>
          <p:nvPr/>
        </p:nvPicPr>
        <p:blipFill>
          <a:blip r:embed="rId3">
            <a:alphaModFix amt="45268"/>
            <a:extLst/>
          </a:blip>
          <a:srcRect r="27617"/>
          <a:stretch>
            <a:fillRect/>
          </a:stretch>
        </p:blipFill>
        <p:spPr>
          <a:xfrm>
            <a:off x="2437597" y="4373934"/>
            <a:ext cx="8969488" cy="92938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6" name="成组"/>
          <p:cNvGrpSpPr/>
          <p:nvPr/>
        </p:nvGrpSpPr>
        <p:grpSpPr>
          <a:xfrm>
            <a:off x="7908041" y="5649616"/>
            <a:ext cx="2669064" cy="4367520"/>
            <a:chOff x="0" y="0"/>
            <a:chExt cx="2669063" cy="4367519"/>
          </a:xfrm>
        </p:grpSpPr>
        <p:sp>
          <p:nvSpPr>
            <p:cNvPr id="413" name="线条"/>
            <p:cNvSpPr/>
            <p:nvPr/>
          </p:nvSpPr>
          <p:spPr>
            <a:xfrm>
              <a:off x="174969" y="0"/>
              <a:ext cx="2492916" cy="1198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61" extrusionOk="0">
                  <a:moveTo>
                    <a:pt x="21600" y="20661"/>
                  </a:moveTo>
                  <a:cubicBezTo>
                    <a:pt x="20332" y="16844"/>
                    <a:pt x="18782" y="13428"/>
                    <a:pt x="17003" y="10529"/>
                  </a:cubicBezTo>
                  <a:cubicBezTo>
                    <a:pt x="12239" y="2771"/>
                    <a:pt x="6130" y="-939"/>
                    <a:pt x="0" y="203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14" name="线条"/>
            <p:cNvSpPr/>
            <p:nvPr/>
          </p:nvSpPr>
          <p:spPr>
            <a:xfrm>
              <a:off x="0" y="729250"/>
              <a:ext cx="2669064" cy="49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84" extrusionOk="0">
                  <a:moveTo>
                    <a:pt x="21600" y="19184"/>
                  </a:moveTo>
                  <a:cubicBezTo>
                    <a:pt x="19371" y="11802"/>
                    <a:pt x="16882" y="6406"/>
                    <a:pt x="14251" y="3258"/>
                  </a:cubicBezTo>
                  <a:cubicBezTo>
                    <a:pt x="9511" y="-2416"/>
                    <a:pt x="4514" y="-646"/>
                    <a:pt x="0" y="8307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15" name="线条"/>
            <p:cNvSpPr/>
            <p:nvPr/>
          </p:nvSpPr>
          <p:spPr>
            <a:xfrm>
              <a:off x="303148" y="1276757"/>
              <a:ext cx="2341931" cy="3090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107" y="1609"/>
                    <a:pt x="9481" y="4777"/>
                    <a:pt x="5580" y="9026"/>
                  </a:cubicBezTo>
                  <a:cubicBezTo>
                    <a:pt x="2178" y="12734"/>
                    <a:pt x="247" y="17070"/>
                    <a:pt x="0" y="21600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422" name="成组"/>
          <p:cNvGrpSpPr/>
          <p:nvPr/>
        </p:nvGrpSpPr>
        <p:grpSpPr>
          <a:xfrm>
            <a:off x="5072912" y="6087632"/>
            <a:ext cx="3144823" cy="5139740"/>
            <a:chOff x="0" y="0"/>
            <a:chExt cx="3144821" cy="5139738"/>
          </a:xfrm>
        </p:grpSpPr>
        <p:sp>
          <p:nvSpPr>
            <p:cNvPr id="417" name="线条"/>
            <p:cNvSpPr/>
            <p:nvPr/>
          </p:nvSpPr>
          <p:spPr>
            <a:xfrm>
              <a:off x="498563" y="3509049"/>
              <a:ext cx="2593572" cy="349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737" extrusionOk="0">
                  <a:moveTo>
                    <a:pt x="21600" y="18737"/>
                  </a:moveTo>
                  <a:cubicBezTo>
                    <a:pt x="19406" y="11641"/>
                    <a:pt x="17074" y="6483"/>
                    <a:pt x="14666" y="3403"/>
                  </a:cubicBezTo>
                  <a:cubicBezTo>
                    <a:pt x="9769" y="-2863"/>
                    <a:pt x="4700" y="-443"/>
                    <a:pt x="0" y="10403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18" name="线条"/>
            <p:cNvSpPr/>
            <p:nvPr/>
          </p:nvSpPr>
          <p:spPr>
            <a:xfrm>
              <a:off x="424250" y="3825939"/>
              <a:ext cx="2392260" cy="608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71" extrusionOk="0">
                  <a:moveTo>
                    <a:pt x="21600" y="4545"/>
                  </a:moveTo>
                  <a:cubicBezTo>
                    <a:pt x="18314" y="245"/>
                    <a:pt x="14801" y="-1029"/>
                    <a:pt x="11356" y="830"/>
                  </a:cubicBezTo>
                  <a:cubicBezTo>
                    <a:pt x="7137" y="3107"/>
                    <a:pt x="3189" y="9971"/>
                    <a:pt x="0" y="20571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19" name="线条"/>
            <p:cNvSpPr/>
            <p:nvPr/>
          </p:nvSpPr>
          <p:spPr>
            <a:xfrm>
              <a:off x="601578" y="4114893"/>
              <a:ext cx="2543244" cy="1024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21600" y="475"/>
                  </a:moveTo>
                  <a:cubicBezTo>
                    <a:pt x="19723" y="-113"/>
                    <a:pt x="17831" y="-153"/>
                    <a:pt x="15963" y="345"/>
                  </a:cubicBezTo>
                  <a:cubicBezTo>
                    <a:pt x="14095" y="843"/>
                    <a:pt x="12250" y="1880"/>
                    <a:pt x="10468" y="3444"/>
                  </a:cubicBezTo>
                  <a:cubicBezTo>
                    <a:pt x="6387" y="7025"/>
                    <a:pt x="2772" y="13243"/>
                    <a:pt x="0" y="21447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20" name="线条"/>
            <p:cNvSpPr/>
            <p:nvPr/>
          </p:nvSpPr>
          <p:spPr>
            <a:xfrm>
              <a:off x="351117" y="571151"/>
              <a:ext cx="2341932" cy="992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9" extrusionOk="0">
                  <a:moveTo>
                    <a:pt x="21600" y="336"/>
                  </a:moveTo>
                  <a:cubicBezTo>
                    <a:pt x="18152" y="-541"/>
                    <a:pt x="14662" y="303"/>
                    <a:pt x="11368" y="2811"/>
                  </a:cubicBezTo>
                  <a:cubicBezTo>
                    <a:pt x="6888" y="6223"/>
                    <a:pt x="2937" y="12564"/>
                    <a:pt x="0" y="21059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21" name="线条"/>
            <p:cNvSpPr/>
            <p:nvPr/>
          </p:nvSpPr>
          <p:spPr>
            <a:xfrm>
              <a:off x="0" y="0"/>
              <a:ext cx="2870377" cy="437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9" extrusionOk="0">
                  <a:moveTo>
                    <a:pt x="21600" y="20879"/>
                  </a:moveTo>
                  <a:cubicBezTo>
                    <a:pt x="18693" y="14466"/>
                    <a:pt x="15712" y="9499"/>
                    <a:pt x="12684" y="6021"/>
                  </a:cubicBezTo>
                  <a:cubicBezTo>
                    <a:pt x="8501" y="1218"/>
                    <a:pt x="4248" y="-721"/>
                    <a:pt x="0" y="238"/>
                  </a:cubicBezTo>
                </a:path>
              </a:pathLst>
            </a:custGeom>
            <a:noFill/>
            <a:ln w="1143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423" name="线条"/>
          <p:cNvSpPr/>
          <p:nvPr/>
        </p:nvSpPr>
        <p:spPr>
          <a:xfrm>
            <a:off x="10497584" y="6072943"/>
            <a:ext cx="5458660" cy="1428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54" extrusionOk="0">
                <a:moveTo>
                  <a:pt x="21600" y="18554"/>
                </a:moveTo>
                <a:cubicBezTo>
                  <a:pt x="19852" y="11351"/>
                  <a:pt x="17404" y="5823"/>
                  <a:pt x="14636" y="2748"/>
                </a:cubicBezTo>
                <a:cubicBezTo>
                  <a:pt x="9420" y="-3046"/>
                  <a:pt x="3805" y="613"/>
                  <a:pt x="0" y="10978"/>
                </a:cubicBezTo>
              </a:path>
            </a:pathLst>
          </a:custGeom>
          <a:ln w="114300">
            <a:solidFill>
              <a:schemeClr val="accent5">
                <a:alpha val="59954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pic>
        <p:nvPicPr>
          <p:cNvPr id="424" name="成组" descr="成组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83486" y="6968510"/>
            <a:ext cx="5473156" cy="4104867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Implications for networ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for networking</a:t>
            </a:r>
          </a:p>
        </p:txBody>
      </p:sp>
      <p:grpSp>
        <p:nvGrpSpPr>
          <p:cNvPr id="428" name="成组"/>
          <p:cNvGrpSpPr/>
          <p:nvPr/>
        </p:nvGrpSpPr>
        <p:grpSpPr>
          <a:xfrm>
            <a:off x="7639971" y="2349500"/>
            <a:ext cx="9104058" cy="800101"/>
            <a:chOff x="0" y="0"/>
            <a:chExt cx="9104056" cy="800100"/>
          </a:xfrm>
        </p:grpSpPr>
        <p:sp>
          <p:nvSpPr>
            <p:cNvPr id="426" name="Tight deadlines for network I/O"/>
            <p:cNvSpPr txBox="1"/>
            <p:nvPr/>
          </p:nvSpPr>
          <p:spPr>
            <a:xfrm>
              <a:off x="1124785" y="0"/>
              <a:ext cx="7979272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Tight deadlines for network I/O</a:t>
              </a:r>
            </a:p>
          </p:txBody>
        </p:sp>
        <p:sp>
          <p:nvSpPr>
            <p:cNvPr id="427" name="2"/>
            <p:cNvSpPr/>
            <p:nvPr/>
          </p:nvSpPr>
          <p:spPr>
            <a:xfrm>
              <a:off x="0" y="19049"/>
              <a:ext cx="762000" cy="7620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429" name="image7.png" descr="image7.png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300000">
            <a:off x="5059949" y="5216902"/>
            <a:ext cx="14125460" cy="5881029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Implications for networ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for networking</a:t>
            </a:r>
          </a:p>
        </p:txBody>
      </p:sp>
      <p:grpSp>
        <p:nvGrpSpPr>
          <p:cNvPr id="436" name="成组"/>
          <p:cNvGrpSpPr/>
          <p:nvPr/>
        </p:nvGrpSpPr>
        <p:grpSpPr>
          <a:xfrm>
            <a:off x="7639971" y="2349500"/>
            <a:ext cx="9104058" cy="800101"/>
            <a:chOff x="0" y="0"/>
            <a:chExt cx="9104056" cy="800100"/>
          </a:xfrm>
        </p:grpSpPr>
        <p:sp>
          <p:nvSpPr>
            <p:cNvPr id="434" name="Tight deadlines for network I/O"/>
            <p:cNvSpPr txBox="1"/>
            <p:nvPr/>
          </p:nvSpPr>
          <p:spPr>
            <a:xfrm>
              <a:off x="1124785" y="0"/>
              <a:ext cx="7979272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Tight deadlines for network I/O</a:t>
              </a:r>
            </a:p>
          </p:txBody>
        </p:sp>
        <p:sp>
          <p:nvSpPr>
            <p:cNvPr id="435" name="2"/>
            <p:cNvSpPr/>
            <p:nvPr/>
          </p:nvSpPr>
          <p:spPr>
            <a:xfrm>
              <a:off x="0" y="19049"/>
              <a:ext cx="762000" cy="7620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37" name="Suppose: server response-time is 10ms for 99% of requests; 1s for 1%"/>
          <p:cNvSpPr txBox="1"/>
          <p:nvPr/>
        </p:nvSpPr>
        <p:spPr>
          <a:xfrm>
            <a:off x="3579071" y="3042632"/>
            <a:ext cx="17366060" cy="1675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Suppose: server response-time is 10ms for 99% of requests; 1s for 1%</a:t>
            </a:r>
          </a:p>
        </p:txBody>
      </p:sp>
      <p:graphicFrame>
        <p:nvGraphicFramePr>
          <p:cNvPr id="438" name="表格"/>
          <p:cNvGraphicFramePr/>
          <p:nvPr>
            <p:extLst>
              <p:ext uri="{D42A27DB-BD31-4B8C-83A1-F6EECF244321}">
                <p14:modId xmlns:p14="http://schemas.microsoft.com/office/powerpoint/2010/main" val="4003797089"/>
              </p:ext>
            </p:extLst>
          </p:nvPr>
        </p:nvGraphicFramePr>
        <p:xfrm>
          <a:off x="7434713" y="4410628"/>
          <a:ext cx="9888240" cy="3218952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3150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29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#Servers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 dirty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Requests 1s or slower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9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1%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298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1">
                        <a:satOff val="-3355"/>
                        <a:lumOff val="26614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63%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1">
                        <a:satOff val="-3355"/>
                        <a:lumOff val="26614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39" name="Need to reduce variability and tolerate some variation"/>
          <p:cNvSpPr txBox="1"/>
          <p:nvPr/>
        </p:nvSpPr>
        <p:spPr>
          <a:xfrm>
            <a:off x="5101995" y="12623203"/>
            <a:ext cx="1688504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48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Need to reduce variability and tolerate </a:t>
            </a:r>
            <a:r>
              <a:rPr i="1" dirty="0"/>
              <a:t>some</a:t>
            </a:r>
            <a:r>
              <a:rPr dirty="0"/>
              <a:t> variation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5C453CE-67E8-4AD3-A0ED-160C60183923}"/>
              </a:ext>
            </a:extLst>
          </p:cNvPr>
          <p:cNvGrpSpPr/>
          <p:nvPr/>
        </p:nvGrpSpPr>
        <p:grpSpPr>
          <a:xfrm>
            <a:off x="1042880" y="7747794"/>
            <a:ext cx="18775809" cy="4750359"/>
            <a:chOff x="1256888" y="8867511"/>
            <a:chExt cx="18775809" cy="475035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4ADD942-413D-4C89-ACFE-8ED6ACF13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3632" y="8867511"/>
              <a:ext cx="7490401" cy="4750359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27B732-05B1-4AB5-8BBA-7450B5EE21F5}"/>
                </a:ext>
              </a:extLst>
            </p:cNvPr>
            <p:cNvGrpSpPr/>
            <p:nvPr/>
          </p:nvGrpSpPr>
          <p:grpSpPr>
            <a:xfrm>
              <a:off x="1256888" y="9321429"/>
              <a:ext cx="18775809" cy="2895005"/>
              <a:chOff x="881597" y="4399283"/>
              <a:chExt cx="8445917" cy="1470349"/>
            </a:xfrm>
            <a:solidFill>
              <a:schemeClr val="bg1"/>
            </a:solidFill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C773F4A-331F-4D5D-9944-AA6318E5F84B}"/>
                  </a:ext>
                </a:extLst>
              </p:cNvPr>
              <p:cNvSpPr/>
              <p:nvPr/>
            </p:nvSpPr>
            <p:spPr>
              <a:xfrm>
                <a:off x="881597" y="5165900"/>
                <a:ext cx="3266580" cy="609637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Measured by me, at Microsoft production DC, 2015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08131A8-7D2E-4AE2-97AB-ACB5D5430000}"/>
                  </a:ext>
                </a:extLst>
              </p:cNvPr>
              <p:cNvSpPr txBox="1"/>
              <p:nvPr/>
            </p:nvSpPr>
            <p:spPr>
              <a:xfrm>
                <a:off x="7036425" y="4648232"/>
                <a:ext cx="2291089" cy="39079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chemeClr val="tx1"/>
                    </a:solidFill>
                  </a:rPr>
                  <a:t>10ms (99</a:t>
                </a:r>
                <a:r>
                  <a:rPr lang="en-US" sz="4400" b="1" baseline="30000" dirty="0">
                    <a:solidFill>
                      <a:schemeClr val="tx1"/>
                    </a:solidFill>
                  </a:rPr>
                  <a:t>th</a:t>
                </a:r>
                <a:r>
                  <a:rPr lang="en-US" sz="4400" b="1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AB5D8706-1809-4201-AC96-E5CB56F3F5EF}"/>
                  </a:ext>
                </a:extLst>
              </p:cNvPr>
              <p:cNvCxnSpPr/>
              <p:nvPr/>
            </p:nvCxnSpPr>
            <p:spPr>
              <a:xfrm flipH="1" flipV="1">
                <a:off x="7079950" y="4399283"/>
                <a:ext cx="570320" cy="26322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C0A1272-D6D6-4F2B-BC48-318383B6812B}"/>
                  </a:ext>
                </a:extLst>
              </p:cNvPr>
              <p:cNvSpPr txBox="1"/>
              <p:nvPr/>
            </p:nvSpPr>
            <p:spPr>
              <a:xfrm>
                <a:off x="5557085" y="5478839"/>
                <a:ext cx="2291089" cy="39079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chemeClr val="tx1"/>
                    </a:solidFill>
                  </a:rPr>
                  <a:t>330us (50</a:t>
                </a:r>
                <a:r>
                  <a:rPr lang="en-US" sz="4400" b="1" baseline="30000" dirty="0">
                    <a:solidFill>
                      <a:schemeClr val="tx1"/>
                    </a:solidFill>
                  </a:rPr>
                  <a:t>th</a:t>
                </a:r>
                <a:r>
                  <a:rPr lang="en-US" sz="4400" b="1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BB8058DA-EF6E-4CE3-B0B8-A3AA3534B269}"/>
                  </a:ext>
                </a:extLst>
              </p:cNvPr>
              <p:cNvCxnSpPr/>
              <p:nvPr/>
            </p:nvCxnSpPr>
            <p:spPr>
              <a:xfrm flipH="1" flipV="1">
                <a:off x="5440169" y="5203921"/>
                <a:ext cx="570320" cy="26322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" grpId="1" animBg="1" advAuto="0"/>
      <p:bldP spid="439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Implications for networ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for networking</a:t>
            </a:r>
          </a:p>
        </p:txBody>
      </p:sp>
      <p:sp>
        <p:nvSpPr>
          <p:cNvPr id="444" name="TCP does not work very well"/>
          <p:cNvSpPr txBox="1"/>
          <p:nvPr/>
        </p:nvSpPr>
        <p:spPr>
          <a:xfrm>
            <a:off x="8222208" y="12019199"/>
            <a:ext cx="90778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48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TCP does not work very well</a:t>
            </a:r>
          </a:p>
        </p:txBody>
      </p:sp>
      <p:grpSp>
        <p:nvGrpSpPr>
          <p:cNvPr id="447" name="成组"/>
          <p:cNvGrpSpPr/>
          <p:nvPr/>
        </p:nvGrpSpPr>
        <p:grpSpPr>
          <a:xfrm>
            <a:off x="8246371" y="2349500"/>
            <a:ext cx="7891258" cy="800101"/>
            <a:chOff x="0" y="0"/>
            <a:chExt cx="7891256" cy="800100"/>
          </a:xfrm>
        </p:grpSpPr>
        <p:sp>
          <p:nvSpPr>
            <p:cNvPr id="445" name="Congestion and TCP incast"/>
            <p:cNvSpPr txBox="1"/>
            <p:nvPr/>
          </p:nvSpPr>
          <p:spPr>
            <a:xfrm>
              <a:off x="1118386" y="0"/>
              <a:ext cx="6772871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Congestion and TCP incast</a:t>
              </a:r>
            </a:p>
          </p:txBody>
        </p:sp>
        <p:sp>
          <p:nvSpPr>
            <p:cNvPr id="446" name="3"/>
            <p:cNvSpPr/>
            <p:nvPr/>
          </p:nvSpPr>
          <p:spPr>
            <a:xfrm>
              <a:off x="0" y="19050"/>
              <a:ext cx="762000" cy="7620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457" name="成组"/>
          <p:cNvGrpSpPr/>
          <p:nvPr/>
        </p:nvGrpSpPr>
        <p:grpSpPr>
          <a:xfrm>
            <a:off x="7707312" y="5199144"/>
            <a:ext cx="8969488" cy="5651335"/>
            <a:chOff x="0" y="0"/>
            <a:chExt cx="8969487" cy="5651333"/>
          </a:xfrm>
        </p:grpSpPr>
        <p:pic>
          <p:nvPicPr>
            <p:cNvPr id="448" name="图像" descr="图像"/>
            <p:cNvPicPr>
              <a:picLocks noChangeAspect="1"/>
            </p:cNvPicPr>
            <p:nvPr/>
          </p:nvPicPr>
          <p:blipFill>
            <a:blip r:embed="rId3">
              <a:alphaModFix amt="45268"/>
              <a:extLst/>
            </a:blip>
            <a:srcRect r="27617" b="39192"/>
            <a:stretch>
              <a:fillRect/>
            </a:stretch>
          </p:blipFill>
          <p:spPr>
            <a:xfrm>
              <a:off x="0" y="0"/>
              <a:ext cx="8969488" cy="56513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9" name="线条"/>
            <p:cNvSpPr/>
            <p:nvPr/>
          </p:nvSpPr>
          <p:spPr>
            <a:xfrm>
              <a:off x="5645413" y="1275681"/>
              <a:ext cx="2492916" cy="1198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61" extrusionOk="0">
                  <a:moveTo>
                    <a:pt x="21600" y="20661"/>
                  </a:moveTo>
                  <a:cubicBezTo>
                    <a:pt x="20332" y="16844"/>
                    <a:pt x="18782" y="13428"/>
                    <a:pt x="17003" y="10529"/>
                  </a:cubicBezTo>
                  <a:cubicBezTo>
                    <a:pt x="12239" y="2771"/>
                    <a:pt x="6130" y="-939"/>
                    <a:pt x="0" y="203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50" name="线条"/>
            <p:cNvSpPr/>
            <p:nvPr/>
          </p:nvSpPr>
          <p:spPr>
            <a:xfrm>
              <a:off x="5470444" y="2004931"/>
              <a:ext cx="2669064" cy="49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84" extrusionOk="0">
                  <a:moveTo>
                    <a:pt x="21600" y="19184"/>
                  </a:moveTo>
                  <a:cubicBezTo>
                    <a:pt x="19371" y="11802"/>
                    <a:pt x="16882" y="6406"/>
                    <a:pt x="14251" y="3258"/>
                  </a:cubicBezTo>
                  <a:cubicBezTo>
                    <a:pt x="9511" y="-2416"/>
                    <a:pt x="4514" y="-646"/>
                    <a:pt x="0" y="8307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51" name="线条"/>
            <p:cNvSpPr/>
            <p:nvPr/>
          </p:nvSpPr>
          <p:spPr>
            <a:xfrm>
              <a:off x="5667825" y="2552439"/>
              <a:ext cx="2447699" cy="2895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509" y="1911"/>
                    <a:pt x="10189" y="5253"/>
                    <a:pt x="6273" y="9635"/>
                  </a:cubicBezTo>
                  <a:cubicBezTo>
                    <a:pt x="3118" y="13165"/>
                    <a:pt x="978" y="17238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52" name="线条"/>
            <p:cNvSpPr/>
            <p:nvPr/>
          </p:nvSpPr>
          <p:spPr>
            <a:xfrm>
              <a:off x="4905826" y="2460661"/>
              <a:ext cx="2836635" cy="2657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344" y="409"/>
                    <a:pt x="9506" y="3495"/>
                    <a:pt x="5413" y="8561"/>
                  </a:cubicBezTo>
                  <a:cubicBezTo>
                    <a:pt x="2438" y="12243"/>
                    <a:pt x="559" y="16759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53" name="线条"/>
            <p:cNvSpPr/>
            <p:nvPr/>
          </p:nvSpPr>
          <p:spPr>
            <a:xfrm>
              <a:off x="5552434" y="2269733"/>
              <a:ext cx="1803074" cy="567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79" extrusionOk="0">
                  <a:moveTo>
                    <a:pt x="21600" y="2012"/>
                  </a:moveTo>
                  <a:cubicBezTo>
                    <a:pt x="17559" y="-1021"/>
                    <a:pt x="13319" y="-619"/>
                    <a:pt x="9348" y="3175"/>
                  </a:cubicBezTo>
                  <a:cubicBezTo>
                    <a:pt x="5806" y="6559"/>
                    <a:pt x="2595" y="12537"/>
                    <a:pt x="0" y="20579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54" name="线条"/>
            <p:cNvSpPr/>
            <p:nvPr/>
          </p:nvSpPr>
          <p:spPr>
            <a:xfrm>
              <a:off x="7813034" y="2670112"/>
              <a:ext cx="476566" cy="2732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7" h="21600" extrusionOk="0">
                  <a:moveTo>
                    <a:pt x="15320" y="0"/>
                  </a:moveTo>
                  <a:cubicBezTo>
                    <a:pt x="21117" y="4332"/>
                    <a:pt x="21600" y="8854"/>
                    <a:pt x="16733" y="13226"/>
                  </a:cubicBezTo>
                  <a:cubicBezTo>
                    <a:pt x="13465" y="16162"/>
                    <a:pt x="7822" y="18986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55" name="线条"/>
            <p:cNvSpPr/>
            <p:nvPr/>
          </p:nvSpPr>
          <p:spPr>
            <a:xfrm>
              <a:off x="8106424" y="1669886"/>
              <a:ext cx="286239" cy="809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81" h="21600" extrusionOk="0">
                  <a:moveTo>
                    <a:pt x="6859" y="21600"/>
                  </a:moveTo>
                  <a:cubicBezTo>
                    <a:pt x="17016" y="18531"/>
                    <a:pt x="21600" y="13403"/>
                    <a:pt x="18551" y="8520"/>
                  </a:cubicBezTo>
                  <a:cubicBezTo>
                    <a:pt x="16158" y="4689"/>
                    <a:pt x="9277" y="1529"/>
                    <a:pt x="0" y="0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56" name="线条"/>
            <p:cNvSpPr/>
            <p:nvPr/>
          </p:nvSpPr>
          <p:spPr>
            <a:xfrm>
              <a:off x="4612634" y="1452927"/>
              <a:ext cx="2836239" cy="588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558" extrusionOk="0">
                  <a:moveTo>
                    <a:pt x="21600" y="17558"/>
                  </a:moveTo>
                  <a:cubicBezTo>
                    <a:pt x="17490" y="1590"/>
                    <a:pt x="11448" y="-4042"/>
                    <a:pt x="5943" y="2965"/>
                  </a:cubicBezTo>
                  <a:cubicBezTo>
                    <a:pt x="3700" y="5821"/>
                    <a:pt x="1662" y="10732"/>
                    <a:pt x="0" y="17291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1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Implications for networ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for networking</a:t>
            </a:r>
          </a:p>
        </p:txBody>
      </p:sp>
      <p:sp>
        <p:nvSpPr>
          <p:cNvPr id="462" name="Applications with different objectives sharing the network"/>
          <p:cNvSpPr txBox="1"/>
          <p:nvPr/>
        </p:nvSpPr>
        <p:spPr>
          <a:xfrm>
            <a:off x="4617373" y="11964634"/>
            <a:ext cx="18225394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48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Applications with different objectives sharing the network</a:t>
            </a:r>
          </a:p>
        </p:txBody>
      </p:sp>
      <p:grpSp>
        <p:nvGrpSpPr>
          <p:cNvPr id="472" name="成组"/>
          <p:cNvGrpSpPr/>
          <p:nvPr/>
        </p:nvGrpSpPr>
        <p:grpSpPr>
          <a:xfrm>
            <a:off x="2893956" y="5182139"/>
            <a:ext cx="8969488" cy="5651334"/>
            <a:chOff x="0" y="0"/>
            <a:chExt cx="8969487" cy="5651333"/>
          </a:xfrm>
        </p:grpSpPr>
        <p:pic>
          <p:nvPicPr>
            <p:cNvPr id="463" name="图像" descr="图像"/>
            <p:cNvPicPr>
              <a:picLocks noChangeAspect="1"/>
            </p:cNvPicPr>
            <p:nvPr/>
          </p:nvPicPr>
          <p:blipFill>
            <a:blip r:embed="rId3">
              <a:alphaModFix amt="45268"/>
              <a:extLst/>
            </a:blip>
            <a:srcRect r="27617" b="39192"/>
            <a:stretch>
              <a:fillRect/>
            </a:stretch>
          </p:blipFill>
          <p:spPr>
            <a:xfrm>
              <a:off x="0" y="0"/>
              <a:ext cx="8969488" cy="56513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4" name="线条"/>
            <p:cNvSpPr/>
            <p:nvPr/>
          </p:nvSpPr>
          <p:spPr>
            <a:xfrm>
              <a:off x="5645413" y="1275681"/>
              <a:ext cx="2492916" cy="1198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61" extrusionOk="0">
                  <a:moveTo>
                    <a:pt x="21600" y="20661"/>
                  </a:moveTo>
                  <a:cubicBezTo>
                    <a:pt x="20332" y="16844"/>
                    <a:pt x="18782" y="13428"/>
                    <a:pt x="17003" y="10529"/>
                  </a:cubicBezTo>
                  <a:cubicBezTo>
                    <a:pt x="12239" y="2771"/>
                    <a:pt x="6130" y="-939"/>
                    <a:pt x="0" y="203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65" name="线条"/>
            <p:cNvSpPr/>
            <p:nvPr/>
          </p:nvSpPr>
          <p:spPr>
            <a:xfrm>
              <a:off x="5470444" y="2004931"/>
              <a:ext cx="2669064" cy="49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84" extrusionOk="0">
                  <a:moveTo>
                    <a:pt x="21600" y="19184"/>
                  </a:moveTo>
                  <a:cubicBezTo>
                    <a:pt x="19371" y="11802"/>
                    <a:pt x="16882" y="6406"/>
                    <a:pt x="14251" y="3258"/>
                  </a:cubicBezTo>
                  <a:cubicBezTo>
                    <a:pt x="9511" y="-2416"/>
                    <a:pt x="4514" y="-646"/>
                    <a:pt x="0" y="8307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66" name="线条"/>
            <p:cNvSpPr/>
            <p:nvPr/>
          </p:nvSpPr>
          <p:spPr>
            <a:xfrm>
              <a:off x="5667825" y="2552439"/>
              <a:ext cx="2447699" cy="2895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509" y="1911"/>
                    <a:pt x="10189" y="5253"/>
                    <a:pt x="6273" y="9635"/>
                  </a:cubicBezTo>
                  <a:cubicBezTo>
                    <a:pt x="3118" y="13165"/>
                    <a:pt x="978" y="17238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67" name="线条"/>
            <p:cNvSpPr/>
            <p:nvPr/>
          </p:nvSpPr>
          <p:spPr>
            <a:xfrm>
              <a:off x="4905826" y="2460661"/>
              <a:ext cx="2836635" cy="2657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344" y="409"/>
                    <a:pt x="9506" y="3495"/>
                    <a:pt x="5413" y="8561"/>
                  </a:cubicBezTo>
                  <a:cubicBezTo>
                    <a:pt x="2438" y="12243"/>
                    <a:pt x="559" y="16759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68" name="线条"/>
            <p:cNvSpPr/>
            <p:nvPr/>
          </p:nvSpPr>
          <p:spPr>
            <a:xfrm>
              <a:off x="5552434" y="2269733"/>
              <a:ext cx="1803074" cy="567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79" extrusionOk="0">
                  <a:moveTo>
                    <a:pt x="21600" y="2012"/>
                  </a:moveTo>
                  <a:cubicBezTo>
                    <a:pt x="17559" y="-1021"/>
                    <a:pt x="13319" y="-619"/>
                    <a:pt x="9348" y="3175"/>
                  </a:cubicBezTo>
                  <a:cubicBezTo>
                    <a:pt x="5806" y="6559"/>
                    <a:pt x="2595" y="12537"/>
                    <a:pt x="0" y="20579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69" name="线条"/>
            <p:cNvSpPr/>
            <p:nvPr/>
          </p:nvSpPr>
          <p:spPr>
            <a:xfrm>
              <a:off x="7813034" y="2670112"/>
              <a:ext cx="476566" cy="2732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7" h="21600" extrusionOk="0">
                  <a:moveTo>
                    <a:pt x="15320" y="0"/>
                  </a:moveTo>
                  <a:cubicBezTo>
                    <a:pt x="21117" y="4332"/>
                    <a:pt x="21600" y="8854"/>
                    <a:pt x="16733" y="13226"/>
                  </a:cubicBezTo>
                  <a:cubicBezTo>
                    <a:pt x="13465" y="16162"/>
                    <a:pt x="7822" y="18986"/>
                    <a:pt x="0" y="21600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70" name="线条"/>
            <p:cNvSpPr/>
            <p:nvPr/>
          </p:nvSpPr>
          <p:spPr>
            <a:xfrm>
              <a:off x="8106424" y="1669886"/>
              <a:ext cx="286239" cy="809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81" h="21600" extrusionOk="0">
                  <a:moveTo>
                    <a:pt x="6859" y="21600"/>
                  </a:moveTo>
                  <a:cubicBezTo>
                    <a:pt x="17016" y="18531"/>
                    <a:pt x="21600" y="13403"/>
                    <a:pt x="18551" y="8520"/>
                  </a:cubicBezTo>
                  <a:cubicBezTo>
                    <a:pt x="16158" y="4689"/>
                    <a:pt x="9277" y="1529"/>
                    <a:pt x="0" y="0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71" name="线条"/>
            <p:cNvSpPr/>
            <p:nvPr/>
          </p:nvSpPr>
          <p:spPr>
            <a:xfrm>
              <a:off x="4612634" y="1452927"/>
              <a:ext cx="2836239" cy="588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558" extrusionOk="0">
                  <a:moveTo>
                    <a:pt x="21600" y="17558"/>
                  </a:moveTo>
                  <a:cubicBezTo>
                    <a:pt x="17490" y="1590"/>
                    <a:pt x="11448" y="-4042"/>
                    <a:pt x="5943" y="2965"/>
                  </a:cubicBezTo>
                  <a:cubicBezTo>
                    <a:pt x="3700" y="5821"/>
                    <a:pt x="1662" y="10732"/>
                    <a:pt x="0" y="17291"/>
                  </a:cubicBezTo>
                </a:path>
              </a:pathLst>
            </a:custGeom>
            <a:noFill/>
            <a:ln w="63500" cap="flat">
              <a:solidFill>
                <a:schemeClr val="accent5">
                  <a:alpha val="59954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pic>
        <p:nvPicPr>
          <p:cNvPr id="473" name="图像" descr="图像"/>
          <p:cNvPicPr>
            <a:picLocks noChangeAspect="1"/>
          </p:cNvPicPr>
          <p:nvPr/>
        </p:nvPicPr>
        <p:blipFill>
          <a:blip r:embed="rId3">
            <a:alphaModFix amt="45268"/>
            <a:extLst/>
          </a:blip>
          <a:srcRect r="27617" b="39192"/>
          <a:stretch>
            <a:fillRect/>
          </a:stretch>
        </p:blipFill>
        <p:spPr>
          <a:xfrm>
            <a:off x="12520556" y="5148127"/>
            <a:ext cx="8969488" cy="5651334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线条"/>
          <p:cNvSpPr/>
          <p:nvPr/>
        </p:nvSpPr>
        <p:spPr>
          <a:xfrm>
            <a:off x="13317852" y="8455286"/>
            <a:ext cx="2441644" cy="1992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015" y="190"/>
                  <a:pt x="8820" y="3863"/>
                  <a:pt x="4612" y="10072"/>
                </a:cubicBezTo>
                <a:cubicBezTo>
                  <a:pt x="2349" y="13412"/>
                  <a:pt x="768" y="17363"/>
                  <a:pt x="0" y="21600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75" name="线条"/>
          <p:cNvSpPr/>
          <p:nvPr/>
        </p:nvSpPr>
        <p:spPr>
          <a:xfrm>
            <a:off x="15099391" y="7372853"/>
            <a:ext cx="2341931" cy="992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59" extrusionOk="0">
                <a:moveTo>
                  <a:pt x="21600" y="336"/>
                </a:moveTo>
                <a:cubicBezTo>
                  <a:pt x="18152" y="-541"/>
                  <a:pt x="14662" y="303"/>
                  <a:pt x="11368" y="2811"/>
                </a:cubicBezTo>
                <a:cubicBezTo>
                  <a:pt x="6888" y="6223"/>
                  <a:pt x="2937" y="12564"/>
                  <a:pt x="0" y="21059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76" name="线条"/>
          <p:cNvSpPr/>
          <p:nvPr/>
        </p:nvSpPr>
        <p:spPr>
          <a:xfrm>
            <a:off x="15205473" y="6674701"/>
            <a:ext cx="2870377" cy="437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9" extrusionOk="0">
                <a:moveTo>
                  <a:pt x="21600" y="20879"/>
                </a:moveTo>
                <a:cubicBezTo>
                  <a:pt x="18693" y="14466"/>
                  <a:pt x="15712" y="9499"/>
                  <a:pt x="12684" y="6021"/>
                </a:cubicBezTo>
                <a:cubicBezTo>
                  <a:pt x="8501" y="1218"/>
                  <a:pt x="4248" y="-721"/>
                  <a:pt x="0" y="238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77" name="线条"/>
          <p:cNvSpPr/>
          <p:nvPr/>
        </p:nvSpPr>
        <p:spPr>
          <a:xfrm>
            <a:off x="17204052" y="8118953"/>
            <a:ext cx="949755" cy="2249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79" h="21600" extrusionOk="0">
                <a:moveTo>
                  <a:pt x="19594" y="21600"/>
                </a:moveTo>
                <a:cubicBezTo>
                  <a:pt x="21600" y="16241"/>
                  <a:pt x="19168" y="10737"/>
                  <a:pt x="12759" y="6130"/>
                </a:cubicBezTo>
                <a:cubicBezTo>
                  <a:pt x="9427" y="3735"/>
                  <a:pt x="5094" y="1653"/>
                  <a:pt x="0" y="0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78" name="线条"/>
          <p:cNvSpPr/>
          <p:nvPr/>
        </p:nvSpPr>
        <p:spPr>
          <a:xfrm>
            <a:off x="13730070" y="7941153"/>
            <a:ext cx="149825" cy="2299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59" h="21600" extrusionOk="0">
                <a:moveTo>
                  <a:pt x="19059" y="21600"/>
                </a:moveTo>
                <a:cubicBezTo>
                  <a:pt x="3561" y="17049"/>
                  <a:pt x="-2541" y="12351"/>
                  <a:pt x="958" y="7665"/>
                </a:cubicBezTo>
                <a:cubicBezTo>
                  <a:pt x="2885" y="5085"/>
                  <a:pt x="7720" y="2521"/>
                  <a:pt x="15415" y="0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79" name="线条"/>
          <p:cNvSpPr/>
          <p:nvPr/>
        </p:nvSpPr>
        <p:spPr>
          <a:xfrm>
            <a:off x="13446800" y="6831342"/>
            <a:ext cx="1750651" cy="895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4" h="17795" extrusionOk="0">
                <a:moveTo>
                  <a:pt x="16" y="17795"/>
                </a:moveTo>
                <a:cubicBezTo>
                  <a:pt x="-136" y="13442"/>
                  <a:pt x="808" y="9175"/>
                  <a:pt x="2631" y="5971"/>
                </a:cubicBezTo>
                <a:cubicBezTo>
                  <a:pt x="8193" y="-3805"/>
                  <a:pt x="18107" y="-1181"/>
                  <a:pt x="21464" y="10955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80" name="线条"/>
          <p:cNvSpPr/>
          <p:nvPr/>
        </p:nvSpPr>
        <p:spPr>
          <a:xfrm>
            <a:off x="17740693" y="7726410"/>
            <a:ext cx="677495" cy="3110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4" h="21600" extrusionOk="0">
                <a:moveTo>
                  <a:pt x="0" y="0"/>
                </a:moveTo>
                <a:cubicBezTo>
                  <a:pt x="10435" y="3314"/>
                  <a:pt x="17147" y="7166"/>
                  <a:pt x="19542" y="11216"/>
                </a:cubicBezTo>
                <a:cubicBezTo>
                  <a:pt x="21600" y="14695"/>
                  <a:pt x="20413" y="18234"/>
                  <a:pt x="16060" y="21600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81" name="线条"/>
          <p:cNvSpPr/>
          <p:nvPr/>
        </p:nvSpPr>
        <p:spPr>
          <a:xfrm>
            <a:off x="15200228" y="7726410"/>
            <a:ext cx="1930866" cy="2892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3246" y="2511"/>
                  <a:pt x="6598" y="7015"/>
                  <a:pt x="2960" y="12628"/>
                </a:cubicBezTo>
                <a:cubicBezTo>
                  <a:pt x="1121" y="15465"/>
                  <a:pt x="116" y="18510"/>
                  <a:pt x="0" y="21600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82" name="线条"/>
          <p:cNvSpPr/>
          <p:nvPr/>
        </p:nvSpPr>
        <p:spPr>
          <a:xfrm>
            <a:off x="18414792" y="6934439"/>
            <a:ext cx="2116461" cy="1346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3" h="19815" extrusionOk="0">
                <a:moveTo>
                  <a:pt x="21313" y="4694"/>
                </a:moveTo>
                <a:cubicBezTo>
                  <a:pt x="16243" y="-1785"/>
                  <a:pt x="8626" y="-1528"/>
                  <a:pt x="3766" y="5286"/>
                </a:cubicBezTo>
                <a:cubicBezTo>
                  <a:pt x="1080" y="9052"/>
                  <a:pt x="-287" y="14398"/>
                  <a:pt x="51" y="19815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83" name="线条"/>
          <p:cNvSpPr/>
          <p:nvPr/>
        </p:nvSpPr>
        <p:spPr>
          <a:xfrm>
            <a:off x="18216610" y="7420612"/>
            <a:ext cx="1857444" cy="569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9" extrusionOk="0">
                <a:moveTo>
                  <a:pt x="21600" y="21539"/>
                </a:moveTo>
                <a:cubicBezTo>
                  <a:pt x="18356" y="8048"/>
                  <a:pt x="13395" y="116"/>
                  <a:pt x="8130" y="1"/>
                </a:cubicBezTo>
                <a:cubicBezTo>
                  <a:pt x="5293" y="-61"/>
                  <a:pt x="2496" y="2210"/>
                  <a:pt x="0" y="6602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84" name="线条"/>
          <p:cNvSpPr/>
          <p:nvPr/>
        </p:nvSpPr>
        <p:spPr>
          <a:xfrm>
            <a:off x="18221628" y="6579138"/>
            <a:ext cx="2156589" cy="3831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335" y="20458"/>
                  <a:pt x="20963" y="19324"/>
                  <a:pt x="20486" y="18204"/>
                </a:cubicBezTo>
                <a:cubicBezTo>
                  <a:pt x="17428" y="11026"/>
                  <a:pt x="10222" y="4623"/>
                  <a:pt x="0" y="0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85" name="线条"/>
          <p:cNvSpPr/>
          <p:nvPr/>
        </p:nvSpPr>
        <p:spPr>
          <a:xfrm>
            <a:off x="19785782" y="9322339"/>
            <a:ext cx="579165" cy="1267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600" extrusionOk="0">
                <a:moveTo>
                  <a:pt x="871" y="21600"/>
                </a:moveTo>
                <a:cubicBezTo>
                  <a:pt x="-53" y="19498"/>
                  <a:pt x="-243" y="17341"/>
                  <a:pt x="307" y="15211"/>
                </a:cubicBezTo>
                <a:cubicBezTo>
                  <a:pt x="1929" y="8921"/>
                  <a:pt x="9683" y="3318"/>
                  <a:pt x="21357" y="0"/>
                </a:cubicBezTo>
              </a:path>
            </a:pathLst>
          </a:custGeom>
          <a:ln w="165100">
            <a:solidFill>
              <a:schemeClr val="accent1">
                <a:alpha val="76171"/>
              </a:schemeClr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488" name="成组"/>
          <p:cNvGrpSpPr/>
          <p:nvPr/>
        </p:nvGrpSpPr>
        <p:grpSpPr>
          <a:xfrm>
            <a:off x="6934200" y="2349500"/>
            <a:ext cx="11349068" cy="800101"/>
            <a:chOff x="0" y="0"/>
            <a:chExt cx="11349067" cy="800100"/>
          </a:xfrm>
        </p:grpSpPr>
        <p:sp>
          <p:nvSpPr>
            <p:cNvPr id="486" name="Complex network shared by applications"/>
            <p:cNvSpPr txBox="1"/>
            <p:nvPr/>
          </p:nvSpPr>
          <p:spPr>
            <a:xfrm>
              <a:off x="1120408" y="0"/>
              <a:ext cx="10228660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Complex network shared by applications</a:t>
              </a:r>
            </a:p>
          </p:txBody>
        </p:sp>
        <p:sp>
          <p:nvSpPr>
            <p:cNvPr id="487" name="4"/>
            <p:cNvSpPr/>
            <p:nvPr/>
          </p:nvSpPr>
          <p:spPr>
            <a:xfrm>
              <a:off x="0" y="19050"/>
              <a:ext cx="762000" cy="7620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4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Implications for networ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for networking</a:t>
            </a:r>
          </a:p>
        </p:txBody>
      </p:sp>
      <p:sp>
        <p:nvSpPr>
          <p:cNvPr id="493" name="Distributed control, perhaps with some centralized tinkering"/>
          <p:cNvSpPr txBox="1"/>
          <p:nvPr/>
        </p:nvSpPr>
        <p:spPr>
          <a:xfrm>
            <a:off x="3855194" y="12290155"/>
            <a:ext cx="18927267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48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Distributed control, perhaps with some centralized tinkering</a:t>
            </a:r>
          </a:p>
        </p:txBody>
      </p:sp>
      <p:grpSp>
        <p:nvGrpSpPr>
          <p:cNvPr id="496" name="成组"/>
          <p:cNvGrpSpPr/>
          <p:nvPr/>
        </p:nvGrpSpPr>
        <p:grpSpPr>
          <a:xfrm>
            <a:off x="5161410" y="2349500"/>
            <a:ext cx="14061180" cy="800101"/>
            <a:chOff x="0" y="0"/>
            <a:chExt cx="14061178" cy="800100"/>
          </a:xfrm>
        </p:grpSpPr>
        <p:sp>
          <p:nvSpPr>
            <p:cNvPr id="494" name="Centralized control at the flow level may be difficult"/>
            <p:cNvSpPr txBox="1"/>
            <p:nvPr/>
          </p:nvSpPr>
          <p:spPr>
            <a:xfrm>
              <a:off x="1114322" y="0"/>
              <a:ext cx="12946857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Centralized control at the flow level may be difficult</a:t>
              </a:r>
            </a:p>
          </p:txBody>
        </p:sp>
        <p:sp>
          <p:nvSpPr>
            <p:cNvPr id="495" name="5"/>
            <p:cNvSpPr/>
            <p:nvPr/>
          </p:nvSpPr>
          <p:spPr>
            <a:xfrm>
              <a:off x="0" y="19050"/>
              <a:ext cx="762000" cy="7620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5</a:t>
              </a:r>
            </a:p>
          </p:txBody>
        </p:sp>
      </p:grpSp>
      <p:pic>
        <p:nvPicPr>
          <p:cNvPr id="497" name="Screen Shot 2015-08-13 at 10.54.21 PM.png" descr="Screen Shot 2015-08-13 at 10.54.21 PM.png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420000">
            <a:off x="5089699" y="5062875"/>
            <a:ext cx="14204602" cy="6126805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498" name="Screen Shot 2015-08-13 at 11.00.36 PM.png" descr="Screen Shot 2015-08-13 at 11.00.36 PM.png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420000">
            <a:off x="5408816" y="5288061"/>
            <a:ext cx="14061180" cy="6117383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 animBg="1"/>
      <p:bldP spid="498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E717B-DF83-430C-8FDB-6EF6182D1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73" y="0"/>
            <a:ext cx="20060653" cy="2500313"/>
          </a:xfrm>
        </p:spPr>
        <p:txBody>
          <a:bodyPr/>
          <a:lstStyle/>
          <a:p>
            <a:r>
              <a:rPr lang="en-US" altLang="zh-CN" dirty="0"/>
              <a:t>Reading materials for group projects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85FBE5-5031-4090-AE5C-2CC72FC74172}"/>
              </a:ext>
            </a:extLst>
          </p:cNvPr>
          <p:cNvSpPr/>
          <p:nvPr/>
        </p:nvSpPr>
        <p:spPr>
          <a:xfrm>
            <a:off x="1379621" y="2115303"/>
            <a:ext cx="22081958" cy="7495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450850" indent="-450850" algn="l" defTabSz="914400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600" dirty="0">
                <a:solidFill>
                  <a:srgbClr val="5E646C"/>
                </a:solidFill>
                <a:latin typeface="Gill Sans"/>
              </a:rPr>
              <a:t>“Inside the Social Network's (Datacenter) Network”, SIGCOMM 2015</a:t>
            </a:r>
          </a:p>
          <a:p>
            <a:pPr marL="450850" indent="-450850" algn="l" defTabSz="914400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600" dirty="0">
                <a:solidFill>
                  <a:srgbClr val="5E646C"/>
                </a:solidFill>
                <a:latin typeface="Gill Sans"/>
              </a:rPr>
              <a:t>“The Nature of Datacenter Traffic: Measurements &amp; Analysis”, IMC 2009</a:t>
            </a:r>
          </a:p>
          <a:p>
            <a:pPr marL="450850" indent="-450850" algn="l" defTabSz="914400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600" dirty="0">
                <a:solidFill>
                  <a:srgbClr val="5E646C"/>
                </a:solidFill>
                <a:latin typeface="Gill Sans"/>
              </a:rPr>
              <a:t>“Network traffic characteristics of data centers in the wild”, IMC 2010 (dataset partially available)</a:t>
            </a:r>
          </a:p>
          <a:p>
            <a:pPr marL="450850" indent="-450850" algn="l" defTabSz="914400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600" dirty="0">
                <a:solidFill>
                  <a:srgbClr val="5E646C"/>
                </a:solidFill>
                <a:latin typeface="Gill Sans"/>
              </a:rPr>
              <a:t>“Scaling </a:t>
            </a:r>
            <a:r>
              <a:rPr lang="en-US" altLang="zh-CN" sz="7600" dirty="0" err="1">
                <a:solidFill>
                  <a:srgbClr val="5E646C"/>
                </a:solidFill>
                <a:latin typeface="Gill Sans"/>
              </a:rPr>
              <a:t>Memcache</a:t>
            </a:r>
            <a:r>
              <a:rPr lang="en-US" altLang="zh-CN" sz="7600" dirty="0">
                <a:solidFill>
                  <a:srgbClr val="5E646C"/>
                </a:solidFill>
                <a:latin typeface="Gill Sans"/>
              </a:rPr>
              <a:t> at Facebook”, NSDI 2013</a:t>
            </a:r>
          </a:p>
          <a:p>
            <a:pPr marL="450850" indent="-450850" algn="l" defTabSz="914400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600" dirty="0">
                <a:solidFill>
                  <a:srgbClr val="5E646C"/>
                </a:solidFill>
                <a:latin typeface="Gill Sans"/>
              </a:rPr>
              <a:t>“Speeding up Distributed Request-Response Workﬂows”, SIGCOMM 2013</a:t>
            </a:r>
          </a:p>
          <a:p>
            <a:pPr marL="450850" indent="-450850" algn="l" defTabSz="914400" hangingPunct="1">
              <a:lnSpc>
                <a:spcPct val="12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7600" dirty="0">
                <a:solidFill>
                  <a:srgbClr val="5E646C"/>
                </a:solidFill>
                <a:latin typeface="Gill Sans"/>
              </a:rPr>
              <a:t>“Profiling Network Performance for Multi-Tier Data Center </a:t>
            </a:r>
            <a:r>
              <a:rPr lang="en-US" altLang="zh-CN" sz="7600">
                <a:solidFill>
                  <a:srgbClr val="5E646C"/>
                </a:solidFill>
                <a:latin typeface="Gill Sans"/>
              </a:rPr>
              <a:t>Applications”, NSDI 2011 </a:t>
            </a:r>
            <a:endParaRPr lang="en-US" altLang="zh-CN" sz="7600" dirty="0">
              <a:solidFill>
                <a:srgbClr val="5E646C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3453203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57A956-8946-4C2B-A79D-A448F402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9300" b="1" dirty="0"/>
              <a:t>Thanks!</a:t>
            </a:r>
            <a:endParaRPr lang="zh-CN" altLang="en-US" sz="19300" b="1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B2FE44-B99D-4297-B146-5457F93777A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4983330"/>
          </a:xfrm>
        </p:spPr>
        <p:txBody>
          <a:bodyPr>
            <a:normAutofit/>
          </a:bodyPr>
          <a:lstStyle/>
          <a:p>
            <a:r>
              <a:rPr lang="zh-CN" altLang="en-US" sz="7800" dirty="0"/>
              <a:t>陈果 副教授</a:t>
            </a:r>
            <a:endParaRPr lang="en-US" altLang="zh-CN" sz="7800" dirty="0"/>
          </a:p>
          <a:p>
            <a:endParaRPr lang="en-US" altLang="zh-CN" sz="7800" dirty="0"/>
          </a:p>
          <a:p>
            <a:r>
              <a:rPr lang="zh-CN" altLang="en-US" dirty="0"/>
              <a:t>湖南大学</a:t>
            </a:r>
            <a:r>
              <a:rPr lang="en-US" altLang="zh-CN" dirty="0"/>
              <a:t>-</a:t>
            </a:r>
            <a:r>
              <a:rPr lang="zh-CN" altLang="en-US" dirty="0"/>
              <a:t>信息科学与工程学院</a:t>
            </a:r>
            <a:r>
              <a:rPr lang="en-US" altLang="zh-CN" dirty="0"/>
              <a:t>-</a:t>
            </a:r>
            <a:r>
              <a:rPr lang="zh-CN" altLang="en-US" dirty="0"/>
              <a:t>计算机与科学系</a:t>
            </a:r>
            <a:endParaRPr lang="en-US" altLang="zh-CN" dirty="0"/>
          </a:p>
          <a:p>
            <a:r>
              <a:rPr lang="zh-CN" altLang="en-US" dirty="0"/>
              <a:t>邮箱：</a:t>
            </a:r>
            <a:r>
              <a:rPr lang="en-US" altLang="zh-CN" u="sng" dirty="0">
                <a:solidFill>
                  <a:srgbClr val="0070C0"/>
                </a:solidFill>
              </a:rPr>
              <a:t>guochen@hnu.edu.cn</a:t>
            </a:r>
          </a:p>
          <a:p>
            <a:r>
              <a:rPr lang="zh-CN" altLang="en-US" dirty="0"/>
              <a:t>个人主页：</a:t>
            </a:r>
            <a:r>
              <a:rPr lang="en-US" altLang="zh-CN" u="sng" dirty="0">
                <a:solidFill>
                  <a:srgbClr val="0070C0"/>
                </a:solidFill>
              </a:rPr>
              <a:t>1989chenguo.github.io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62393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BC82101-7811-41E9-A2AE-F22C87C3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we have learned</a:t>
            </a:r>
            <a:endParaRPr lang="zh-CN" altLang="en-US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FAACD7A9-F6D9-4E5C-A48E-7D38FF19AFBB}"/>
              </a:ext>
            </a:extLst>
          </p:cNvPr>
          <p:cNvSpPr txBox="1">
            <a:spLocks/>
          </p:cNvSpPr>
          <p:nvPr/>
        </p:nvSpPr>
        <p:spPr>
          <a:xfrm>
            <a:off x="838199" y="2253015"/>
            <a:ext cx="22722191" cy="11054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dirty="0">
                <a:solidFill>
                  <a:sysClr val="windowText" lastClr="000000"/>
                </a:solidFill>
              </a:rPr>
              <a:t>What is cloud computing </a:t>
            </a: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Definition</a:t>
            </a: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Architecture</a:t>
            </a: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Techniques </a:t>
            </a:r>
          </a:p>
          <a:p>
            <a:r>
              <a:rPr kumimoji="1" lang="en-US" altLang="zh-CN" sz="4400" dirty="0">
                <a:solidFill>
                  <a:sysClr val="windowText" lastClr="000000"/>
                </a:solidFill>
              </a:rPr>
              <a:t>Cloud Networking</a:t>
            </a:r>
            <a:endParaRPr kumimoji="1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Physical Structure</a:t>
            </a:r>
          </a:p>
          <a:p>
            <a:pPr lvl="2"/>
            <a:r>
              <a:rPr kumimoji="1" lang="en-US" altLang="zh-CN" sz="3600" dirty="0">
                <a:solidFill>
                  <a:sysClr val="windowText" lastClr="000000"/>
                </a:solidFill>
              </a:rPr>
              <a:t>Scale of Cloud</a:t>
            </a:r>
          </a:p>
          <a:p>
            <a:pPr lvl="2"/>
            <a:r>
              <a:rPr kumimoji="1" lang="en-US" altLang="zh-CN" sz="3600" dirty="0">
                <a:solidFill>
                  <a:sysClr val="windowText" lastClr="000000"/>
                </a:solidFill>
              </a:rPr>
              <a:t>What Cloud Physically Looks Like</a:t>
            </a:r>
          </a:p>
          <a:p>
            <a:pPr lvl="2"/>
            <a:r>
              <a:rPr kumimoji="1" lang="en-US" altLang="zh-CN" sz="3600" dirty="0">
                <a:solidFill>
                  <a:sysClr val="windowText" lastClr="000000"/>
                </a:solidFill>
              </a:rPr>
              <a:t>Data center network topology</a:t>
            </a:r>
            <a:endParaRPr kumimoji="1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EBF1946-94AA-48DD-B894-DB84CAB48EAB}"/>
              </a:ext>
            </a:extLst>
          </p:cNvPr>
          <p:cNvGrpSpPr/>
          <p:nvPr/>
        </p:nvGrpSpPr>
        <p:grpSpPr>
          <a:xfrm>
            <a:off x="11065092" y="2442877"/>
            <a:ext cx="11748010" cy="8245538"/>
            <a:chOff x="11065092" y="2442877"/>
            <a:chExt cx="11748010" cy="824553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964E52C-6FC7-44CD-AC18-52C8E10B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65092" y="3494512"/>
              <a:ext cx="11748010" cy="7193903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47BFF82-986F-4BA9-85BB-0350BCECAC8E}"/>
                </a:ext>
              </a:extLst>
            </p:cNvPr>
            <p:cNvSpPr/>
            <p:nvPr/>
          </p:nvSpPr>
          <p:spPr>
            <a:xfrm>
              <a:off x="14817362" y="2442877"/>
              <a:ext cx="4243469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Clos networks 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799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60EDF7-9B8B-4777-9DD6-175DC61F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Clos network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D9CEBB-006A-46D0-A5CC-367F0020C482}"/>
              </a:ext>
            </a:extLst>
          </p:cNvPr>
          <p:cNvSpPr txBox="1"/>
          <p:nvPr/>
        </p:nvSpPr>
        <p:spPr>
          <a:xfrm>
            <a:off x="975362" y="2244474"/>
            <a:ext cx="22887528" cy="6063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eaLnBrk="1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900113" lvl="1" indent="-450850" algn="l" defTabSz="914400" eaLnBrk="1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350000" indent="-450000" algn="l" defTabSz="914400" eaLnBrk="1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6pPr>
            <a:lvl7pPr marL="29718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7pPr>
            <a:lvl8pPr marL="34290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8pPr>
            <a:lvl9pPr marL="38862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kumimoji="1" lang="en-US" altLang="zh-CN" sz="4800" b="1" dirty="0">
                <a:solidFill>
                  <a:srgbClr val="FF0000"/>
                </a:solidFill>
              </a:rPr>
              <a:t>Non-blocking</a:t>
            </a:r>
            <a:r>
              <a:rPr kumimoji="1" lang="en-US" altLang="zh-CN" sz="4800" dirty="0"/>
              <a:t> types</a:t>
            </a:r>
          </a:p>
          <a:p>
            <a:pPr lvl="1"/>
            <a:r>
              <a:rPr kumimoji="1" lang="en-US" altLang="zh-CN" sz="4800" b="1" dirty="0"/>
              <a:t>Re-arrangeable non-blocking</a:t>
            </a:r>
          </a:p>
          <a:p>
            <a:pPr lvl="2"/>
            <a:r>
              <a:rPr kumimoji="1" lang="en-US" altLang="zh-CN" sz="4400" dirty="0"/>
              <a:t>Can route any permutation from inputs to outputs.</a:t>
            </a:r>
          </a:p>
          <a:p>
            <a:pPr lvl="1"/>
            <a:r>
              <a:rPr kumimoji="1" lang="en-US" altLang="zh-CN" sz="4800" b="1" dirty="0"/>
              <a:t>Strict sense non-blocking</a:t>
            </a:r>
          </a:p>
          <a:p>
            <a:pPr lvl="2"/>
            <a:r>
              <a:rPr kumimoji="1" lang="en-US" altLang="zh-CN" sz="4400" dirty="0"/>
              <a:t>Given any current connections through the switch, any unused input can be routed to any unused output.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665E63-CA82-49B3-B87F-E665F2CDD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5932" y="172787"/>
            <a:ext cx="8026958" cy="52353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A66063-9E6B-4DDB-8D26-638CE712F753}"/>
              </a:ext>
            </a:extLst>
          </p:cNvPr>
          <p:cNvSpPr/>
          <p:nvPr/>
        </p:nvSpPr>
        <p:spPr>
          <a:xfrm>
            <a:off x="975362" y="10067246"/>
            <a:ext cx="9361858" cy="2031325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zh-CN" sz="6600" b="1" dirty="0">
                <a:solidFill>
                  <a:schemeClr val="tx1"/>
                </a:solidFill>
              </a:rPr>
              <a:t>Strict sense non-blocking</a:t>
            </a:r>
            <a:endParaRPr lang="en-US" altLang="zh-CN" sz="6000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r>
              <a:rPr lang="en-US" altLang="zh-CN" sz="6000" b="1" dirty="0">
                <a:solidFill>
                  <a:schemeClr val="tx1"/>
                </a:solidFill>
                <a:ea typeface="宋体" panose="02010600030101010101" pitchFamily="2" charset="-122"/>
              </a:rPr>
              <a:t>If k </a:t>
            </a:r>
            <a:r>
              <a:rPr lang="en-US" altLang="zh-CN" sz="6000" b="1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</a:t>
            </a:r>
            <a:r>
              <a:rPr lang="en-US" altLang="zh-CN" sz="6000" b="1" dirty="0">
                <a:solidFill>
                  <a:schemeClr val="tx1"/>
                </a:solidFill>
                <a:ea typeface="宋体" panose="02010600030101010101" pitchFamily="2" charset="-122"/>
              </a:rPr>
              <a:t> 2n-1</a:t>
            </a:r>
            <a:endParaRPr lang="zh-CN" altLang="en-US" sz="60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ADE152-A3A9-47EC-8C49-8EDF5889D6DD}"/>
              </a:ext>
            </a:extLst>
          </p:cNvPr>
          <p:cNvSpPr/>
          <p:nvPr/>
        </p:nvSpPr>
        <p:spPr>
          <a:xfrm>
            <a:off x="13081772" y="10076092"/>
            <a:ext cx="10326866" cy="2031325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zh-CN" sz="6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Re-arrangeable non-blocking</a:t>
            </a:r>
          </a:p>
          <a:p>
            <a:r>
              <a:rPr lang="en-US" altLang="zh-CN" sz="6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If k </a:t>
            </a:r>
            <a:r>
              <a:rPr lang="en-US" altLang="zh-CN" sz="6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Symbol" panose="05050102010706020507" pitchFamily="18" charset="2"/>
              </a:rPr>
              <a:t></a:t>
            </a:r>
            <a:r>
              <a:rPr lang="en-US" altLang="zh-CN" sz="6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n</a:t>
            </a:r>
            <a:endParaRPr lang="zh-CN" altLang="en-US" sz="6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Use small, cheap elements to build large capacity-rich networks">
            <a:extLst>
              <a:ext uri="{FF2B5EF4-FFF2-40B4-BE49-F238E27FC236}">
                <a16:creationId xmlns:a16="http://schemas.microsoft.com/office/drawing/2014/main" id="{5DEB3551-0D33-47DA-B434-F101CC59AB12}"/>
              </a:ext>
            </a:extLst>
          </p:cNvPr>
          <p:cNvSpPr txBox="1"/>
          <p:nvPr/>
        </p:nvSpPr>
        <p:spPr>
          <a:xfrm>
            <a:off x="3659435" y="12322679"/>
            <a:ext cx="1990477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4800"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Use small, cheap elements to build large capacity-rich networks</a:t>
            </a:r>
          </a:p>
        </p:txBody>
      </p:sp>
    </p:spTree>
    <p:extLst>
      <p:ext uri="{BB962C8B-B14F-4D97-AF65-F5344CB8AC3E}">
        <p14:creationId xmlns:p14="http://schemas.microsoft.com/office/powerpoint/2010/main" val="30332160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BC82101-7811-41E9-A2AE-F22C87C3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we have learned</a:t>
            </a:r>
            <a:endParaRPr lang="zh-CN" altLang="en-US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FAACD7A9-F6D9-4E5C-A48E-7D38FF19AFBB}"/>
              </a:ext>
            </a:extLst>
          </p:cNvPr>
          <p:cNvSpPr txBox="1">
            <a:spLocks/>
          </p:cNvSpPr>
          <p:nvPr/>
        </p:nvSpPr>
        <p:spPr>
          <a:xfrm>
            <a:off x="838199" y="2253015"/>
            <a:ext cx="22722191" cy="11054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dirty="0">
                <a:solidFill>
                  <a:sysClr val="windowText" lastClr="000000"/>
                </a:solidFill>
              </a:rPr>
              <a:t>What is cloud computing </a:t>
            </a: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Definition</a:t>
            </a: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Architecture</a:t>
            </a: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Techniques </a:t>
            </a:r>
          </a:p>
          <a:p>
            <a:r>
              <a:rPr kumimoji="1" lang="en-US" altLang="zh-CN" sz="4400" dirty="0">
                <a:solidFill>
                  <a:sysClr val="windowText" lastClr="000000"/>
                </a:solidFill>
              </a:rPr>
              <a:t>Cloud Networking</a:t>
            </a:r>
            <a:endParaRPr kumimoji="1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/>
            <a:r>
              <a:rPr kumimoji="1" lang="en-US" altLang="zh-CN" sz="4000" dirty="0">
                <a:solidFill>
                  <a:sysClr val="windowText" lastClr="000000"/>
                </a:solidFill>
              </a:rPr>
              <a:t>Physical Structure</a:t>
            </a:r>
          </a:p>
          <a:p>
            <a:pPr lvl="2"/>
            <a:r>
              <a:rPr kumimoji="1" lang="en-US" altLang="zh-CN" sz="3600" dirty="0">
                <a:solidFill>
                  <a:sysClr val="windowText" lastClr="000000"/>
                </a:solidFill>
              </a:rPr>
              <a:t>Scale of Cloud</a:t>
            </a:r>
          </a:p>
          <a:p>
            <a:pPr lvl="2"/>
            <a:r>
              <a:rPr kumimoji="1" lang="en-US" altLang="zh-CN" sz="3600" dirty="0">
                <a:solidFill>
                  <a:sysClr val="windowText" lastClr="000000"/>
                </a:solidFill>
              </a:rPr>
              <a:t>What Cloud Physically Looks Like</a:t>
            </a:r>
          </a:p>
          <a:p>
            <a:pPr lvl="2"/>
            <a:r>
              <a:rPr kumimoji="1" lang="en-US" altLang="zh-CN" sz="3600" dirty="0">
                <a:solidFill>
                  <a:sysClr val="windowText" lastClr="000000"/>
                </a:solidFill>
              </a:rPr>
              <a:t>Data center network topology</a:t>
            </a:r>
            <a:endParaRPr kumimoji="1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424CDF1-2C92-4A6B-8FEA-C53B15D9079D}"/>
              </a:ext>
            </a:extLst>
          </p:cNvPr>
          <p:cNvGrpSpPr/>
          <p:nvPr/>
        </p:nvGrpSpPr>
        <p:grpSpPr>
          <a:xfrm>
            <a:off x="7010031" y="2253015"/>
            <a:ext cx="17172080" cy="8130123"/>
            <a:chOff x="7438048" y="2690175"/>
            <a:chExt cx="17172080" cy="813012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A82FE3B-BE26-49F8-9344-8A9A91F28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048" y="2690175"/>
              <a:ext cx="17172080" cy="813012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81AC610-ED1F-4DC3-91FA-445B95B08E20}"/>
                </a:ext>
              </a:extLst>
            </p:cNvPr>
            <p:cNvSpPr/>
            <p:nvPr/>
          </p:nvSpPr>
          <p:spPr>
            <a:xfrm>
              <a:off x="8714769" y="4054427"/>
              <a:ext cx="2350323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Fat-tree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0341916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hysical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200"/>
            </a:lvl1pPr>
          </a:lstStyle>
          <a:p>
            <a:pPr>
              <a:defRPr sz="9200"/>
            </a:pPr>
            <a:r>
              <a:rPr lang="en-US" altLang="zh-CN" dirty="0"/>
              <a:t>Applications and </a:t>
            </a:r>
            <a:br>
              <a:rPr lang="en-US" altLang="zh-CN" dirty="0"/>
            </a:br>
            <a:r>
              <a:rPr lang="en-US" altLang="zh-CN" dirty="0"/>
              <a:t>network traffic</a:t>
            </a:r>
            <a:endParaRPr dirty="0"/>
          </a:p>
        </p:txBody>
      </p:sp>
      <p:sp>
        <p:nvSpPr>
          <p:cNvPr id="164" name="Ankit Singla…"/>
          <p:cNvSpPr txBox="1"/>
          <p:nvPr/>
        </p:nvSpPr>
        <p:spPr>
          <a:xfrm>
            <a:off x="5051184" y="11504208"/>
            <a:ext cx="3064941" cy="162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Ankit Singla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ETH Zürich</a:t>
            </a:r>
          </a:p>
        </p:txBody>
      </p:sp>
      <p:sp>
        <p:nvSpPr>
          <p:cNvPr id="165" name="P. Brighten Godfrey…"/>
          <p:cNvSpPr txBox="1"/>
          <p:nvPr/>
        </p:nvSpPr>
        <p:spPr>
          <a:xfrm>
            <a:off x="8506436" y="11504207"/>
            <a:ext cx="5062282" cy="162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P. Brighten Godfrey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UIUC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65BB0D-9C30-4DE0-A13C-F8B1509A5E8E}"/>
              </a:ext>
            </a:extLst>
          </p:cNvPr>
          <p:cNvSpPr txBox="1"/>
          <p:nvPr/>
        </p:nvSpPr>
        <p:spPr>
          <a:xfrm>
            <a:off x="0" y="10175000"/>
            <a:ext cx="1265816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Helvetica Light"/>
              </a:rPr>
              <a:t>Some materials from UIUC MOOC</a:t>
            </a:r>
            <a:endParaRPr kumimoji="0" lang="zh-CN" altLang="en-US" sz="5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sym typeface="Helvetica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6D9A39-7CBF-4451-BB67-11BF7A36D06B}"/>
              </a:ext>
            </a:extLst>
          </p:cNvPr>
          <p:cNvSpPr txBox="1"/>
          <p:nvPr/>
        </p:nvSpPr>
        <p:spPr>
          <a:xfrm>
            <a:off x="631377" y="11796597"/>
            <a:ext cx="424030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Helvetica Light"/>
              </a:rPr>
              <a:t>Credits to</a:t>
            </a:r>
            <a:endParaRPr kumimoji="0" lang="zh-CN" altLang="en-US" sz="5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sym typeface="Helvetica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63C40B-67D9-4111-8A5B-C017740B7792}"/>
              </a:ext>
            </a:extLst>
          </p:cNvPr>
          <p:cNvSpPr/>
          <p:nvPr/>
        </p:nvSpPr>
        <p:spPr>
          <a:xfrm>
            <a:off x="964481" y="590195"/>
            <a:ext cx="668163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Abadi" panose="020B0604020104020204" pitchFamily="34" charset="0"/>
              </a:rPr>
              <a:t>Part I: Cloud networking</a:t>
            </a:r>
            <a:endParaRPr lang="zh-CN" altLang="en-US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37910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8E581BA-EC1B-4E9A-A994-05955482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657" y="10389140"/>
            <a:ext cx="4719691" cy="2481642"/>
          </a:xfrm>
          <a:prstGeom prst="rect">
            <a:avLst/>
          </a:prstGeom>
        </p:spPr>
      </p:pic>
      <p:pic>
        <p:nvPicPr>
          <p:cNvPr id="7" name="Picture 12" descr="http://a3.att.hudong.com/26/50/19300001143928130311509350352.jpg">
            <a:extLst>
              <a:ext uri="{FF2B5EF4-FFF2-40B4-BE49-F238E27FC236}">
                <a16:creationId xmlns:a16="http://schemas.microsoft.com/office/drawing/2014/main" id="{F405F6FB-39FE-43D6-9BAB-0F6925B0F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5025" y="11164411"/>
            <a:ext cx="4781606" cy="205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1BFFC8D-97B9-4596-BBB0-A5ACC63BB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808" y="7514772"/>
            <a:ext cx="4844528" cy="16065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DA888B6-06D5-43AF-BF72-49ED33D76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8307" y="4902070"/>
            <a:ext cx="3469120" cy="256715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131EE4-37D8-490B-9E58-CFEE858D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501" y="5326095"/>
            <a:ext cx="2143125" cy="214312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6387AC2-0FA5-4B59-BCF4-94D65FA7C7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033" y="222571"/>
            <a:ext cx="4407624" cy="440762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D025B67-0B7A-4362-A097-5C3E8EFB0B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922" y="8455201"/>
            <a:ext cx="6787490" cy="2349732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2EA5018-3A5F-4631-B8B4-0D19F55C73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35" y="9786025"/>
            <a:ext cx="3430131" cy="343013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102BC72-31BC-46DE-8637-C7EEF35FC6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057" y="949939"/>
            <a:ext cx="3622536" cy="256715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48DD54E-95F8-4E31-A4D9-323B4593F7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336" y="318750"/>
            <a:ext cx="4953000" cy="279082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A64EDD1C-94E1-463C-9483-B65F00B984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589" y="2905610"/>
            <a:ext cx="5428076" cy="305329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33DBDF0A-10D6-4AE6-849E-778072506B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196" y="4967802"/>
            <a:ext cx="57150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0755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17737"/>
            <a:ext cx="24384001" cy="1612698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[Image: NASA/Goddard/UMBC]"/>
          <p:cNvSpPr txBox="1"/>
          <p:nvPr/>
        </p:nvSpPr>
        <p:spPr>
          <a:xfrm>
            <a:off x="16972102" y="102345"/>
            <a:ext cx="733663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 b="1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[Image: NASA/Goddard/UMBC]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99">
        <p:fade thruBlk="1"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2532</Words>
  <Application>Microsoft Office PowerPoint</Application>
  <PresentationFormat>自定义</PresentationFormat>
  <Paragraphs>309</Paragraphs>
  <Slides>36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0" baseType="lpstr">
      <vt:lpstr>Courier</vt:lpstr>
      <vt:lpstr>Gill Sans</vt:lpstr>
      <vt:lpstr>Helvetica Light</vt:lpstr>
      <vt:lpstr>Helvetica Neue</vt:lpstr>
      <vt:lpstr>Lucida Grande</vt:lpstr>
      <vt:lpstr>宋体</vt:lpstr>
      <vt:lpstr>微软雅黑</vt:lpstr>
      <vt:lpstr>Abadi</vt:lpstr>
      <vt:lpstr>Calibri</vt:lpstr>
      <vt:lpstr>Helvetica</vt:lpstr>
      <vt:lpstr>Symbol</vt:lpstr>
      <vt:lpstr>Wingdings</vt:lpstr>
      <vt:lpstr>White</vt:lpstr>
      <vt:lpstr>1_White</vt:lpstr>
      <vt:lpstr>云计算技术</vt:lpstr>
      <vt:lpstr>Course website available!</vt:lpstr>
      <vt:lpstr>Notification to group projects</vt:lpstr>
      <vt:lpstr>What we have learned</vt:lpstr>
      <vt:lpstr>Clos network</vt:lpstr>
      <vt:lpstr>What we have learned</vt:lpstr>
      <vt:lpstr>Applications and  network traffic</vt:lpstr>
      <vt:lpstr>PowerPoint 演示文稿</vt:lpstr>
      <vt:lpstr>PowerPoint 演示文稿</vt:lpstr>
      <vt:lpstr>How a Web search works</vt:lpstr>
      <vt:lpstr>How a Web search works</vt:lpstr>
      <vt:lpstr>How a Web search works</vt:lpstr>
      <vt:lpstr>How a Web search works</vt:lpstr>
      <vt:lpstr>PowerPoint 演示文稿</vt:lpstr>
      <vt:lpstr>Other Web application traffic</vt:lpstr>
      <vt:lpstr>Other Web application traffic</vt:lpstr>
      <vt:lpstr>Big data analytics</vt:lpstr>
      <vt:lpstr>What does data center traffic look like?</vt:lpstr>
      <vt:lpstr>Traffic characteristics: growing volume</vt:lpstr>
      <vt:lpstr>Traffic characteristics: growing volume</vt:lpstr>
      <vt:lpstr>Traffic characteristics: rack locality</vt:lpstr>
      <vt:lpstr>Traffic characteristics: rack locality</vt:lpstr>
      <vt:lpstr>Traffic characteristics: concurrent flows</vt:lpstr>
      <vt:lpstr>Traffic characteristics: flow arrival rate</vt:lpstr>
      <vt:lpstr>Traffic characteristics: flow sizes</vt:lpstr>
      <vt:lpstr>Traffic characteristics: flow sizes</vt:lpstr>
      <vt:lpstr>What does data center traffic look like?</vt:lpstr>
      <vt:lpstr>Implications for networking</vt:lpstr>
      <vt:lpstr>Implications for networking</vt:lpstr>
      <vt:lpstr>Implications for networking</vt:lpstr>
      <vt:lpstr>Implications for networking</vt:lpstr>
      <vt:lpstr>Implications for networking</vt:lpstr>
      <vt:lpstr>Implications for networking</vt:lpstr>
      <vt:lpstr>Implications for networking</vt:lpstr>
      <vt:lpstr>Reading materials for group projects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云计算技术</dc:title>
  <cp:lastModifiedBy>guo chen</cp:lastModifiedBy>
  <cp:revision>116</cp:revision>
  <dcterms:modified xsi:type="dcterms:W3CDTF">2018-03-15T11:36:43Z</dcterms:modified>
</cp:coreProperties>
</file>